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0" r:id="rId4"/>
    <p:sldId id="273" r:id="rId5"/>
    <p:sldId id="261" r:id="rId6"/>
    <p:sldId id="276" r:id="rId7"/>
    <p:sldId id="257" r:id="rId8"/>
    <p:sldId id="272" r:id="rId9"/>
    <p:sldId id="262" r:id="rId10"/>
    <p:sldId id="267" r:id="rId11"/>
    <p:sldId id="258" r:id="rId12"/>
    <p:sldId id="275" r:id="rId13"/>
    <p:sldId id="259" r:id="rId14"/>
    <p:sldId id="271" r:id="rId15"/>
    <p:sldId id="268" r:id="rId16"/>
    <p:sldId id="266" r:id="rId17"/>
    <p:sldId id="263" r:id="rId18"/>
    <p:sldId id="270" r:id="rId19"/>
    <p:sldId id="264" r:id="rId20"/>
    <p:sldId id="269"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72576-55E8-4ECF-9FF1-447CDB09850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72576-55E8-4ECF-9FF1-447CDB09850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72576-55E8-4ECF-9FF1-447CDB09850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72576-55E8-4ECF-9FF1-447CDB09850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72576-55E8-4ECF-9FF1-447CDB09850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72576-55E8-4ECF-9FF1-447CDB098501}"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72576-55E8-4ECF-9FF1-447CDB098501}" type="datetimeFigureOut">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72576-55E8-4ECF-9FF1-447CDB098501}" type="datetimeFigureOut">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72576-55E8-4ECF-9FF1-447CDB098501}" type="datetimeFigureOut">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72576-55E8-4ECF-9FF1-447CDB098501}"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72576-55E8-4ECF-9FF1-447CDB098501}"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C543-A693-487D-B259-FCAD03D50C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49000"/>
              </a:srgb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72576-55E8-4ECF-9FF1-447CDB098501}" type="datetimeFigureOut">
              <a:rPr lang="en-US" smtClean="0"/>
              <a:t>3/26/2017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BC543-A693-487D-B259-FCAD03D50C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Cloud" TargetMode="External"/><Relationship Id="rId2" Type="http://schemas.openxmlformats.org/officeDocument/2006/relationships/hyperlink" Target="https://en.wikipedia.org/wiki/Altocumulus_cloud" TargetMode="External"/><Relationship Id="rId1" Type="http://schemas.openxmlformats.org/officeDocument/2006/relationships/slideLayout" Target="../slideLayouts/slideLayout2.xml"/><Relationship Id="rId6" Type="http://schemas.openxmlformats.org/officeDocument/2006/relationships/hyperlink" Target="https://en.wikipedia.org/wiki/Convection" TargetMode="External"/><Relationship Id="rId5" Type="http://schemas.openxmlformats.org/officeDocument/2006/relationships/hyperlink" Target="https://en.wikipedia.org/wiki/Stratocumulus" TargetMode="External"/><Relationship Id="rId4" Type="http://schemas.openxmlformats.org/officeDocument/2006/relationships/hyperlink" Target="https://en.wikipedia.org/wiki/Cirrocumulu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Altocumulus_cloud" TargetMode="External"/><Relationship Id="rId2" Type="http://schemas.openxmlformats.org/officeDocument/2006/relationships/hyperlink" Target="https://en.wikipedia.org/wiki/Cloud" TargetMode="External"/><Relationship Id="rId1" Type="http://schemas.openxmlformats.org/officeDocument/2006/relationships/slideLayout" Target="../slideLayouts/slideLayout2.xml"/><Relationship Id="rId6" Type="http://schemas.openxmlformats.org/officeDocument/2006/relationships/hyperlink" Target="https://en.wikipedia.org/wiki/Air_current" TargetMode="External"/><Relationship Id="rId5" Type="http://schemas.openxmlformats.org/officeDocument/2006/relationships/hyperlink" Target="https://en.wikipedia.org/wiki/Atmospheric_convection" TargetMode="External"/><Relationship Id="rId4" Type="http://schemas.openxmlformats.org/officeDocument/2006/relationships/hyperlink" Target="https://en.wikipedia.org/wiki/Stratocumulus_clou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Lightning" TargetMode="External"/><Relationship Id="rId3" Type="http://schemas.openxmlformats.org/officeDocument/2006/relationships/hyperlink" Target="https://en.wikipedia.org/wiki/Cloud" TargetMode="External"/><Relationship Id="rId7" Type="http://schemas.openxmlformats.org/officeDocument/2006/relationships/hyperlink" Target="https://en.wikipedia.org/wiki/Squall_line" TargetMode="External"/><Relationship Id="rId2" Type="http://schemas.openxmlformats.org/officeDocument/2006/relationships/hyperlink" Target="https://en.wikipedia.org/wiki/Latin" TargetMode="External"/><Relationship Id="rId1" Type="http://schemas.openxmlformats.org/officeDocument/2006/relationships/slideLayout" Target="../slideLayouts/slideLayout2.xml"/><Relationship Id="rId6" Type="http://schemas.openxmlformats.org/officeDocument/2006/relationships/hyperlink" Target="https://en.wikipedia.org/wiki/Atmospheric_instability" TargetMode="External"/><Relationship Id="rId11" Type="http://schemas.openxmlformats.org/officeDocument/2006/relationships/hyperlink" Target="https://en.wikipedia.org/wiki/Supercell" TargetMode="External"/><Relationship Id="rId5" Type="http://schemas.openxmlformats.org/officeDocument/2006/relationships/hyperlink" Target="https://en.wikipedia.org/wiki/Thunderstorm" TargetMode="External"/><Relationship Id="rId10" Type="http://schemas.openxmlformats.org/officeDocument/2006/relationships/hyperlink" Target="https://en.wikipedia.org/wiki/Cumulus_congestus_cloud" TargetMode="External"/><Relationship Id="rId4" Type="http://schemas.openxmlformats.org/officeDocument/2006/relationships/hyperlink" Target="https://en.wikipedia.org/wiki/Cumulonimbus_cloud" TargetMode="External"/><Relationship Id="rId9" Type="http://schemas.openxmlformats.org/officeDocument/2006/relationships/hyperlink" Target="https://en.wikipedia.org/wiki/Tornado"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ltostratus_cloud" TargetMode="External"/><Relationship Id="rId7" Type="http://schemas.openxmlformats.org/officeDocument/2006/relationships/hyperlink" Target="https://en.wikipedia.org/wiki/Virga" TargetMode="External"/><Relationship Id="rId2" Type="http://schemas.openxmlformats.org/officeDocument/2006/relationships/hyperlink" Target="https://en.wikipedia.org/wiki/Cloud" TargetMode="External"/><Relationship Id="rId1" Type="http://schemas.openxmlformats.org/officeDocument/2006/relationships/slideLayout" Target="../slideLayouts/slideLayout2.xml"/><Relationship Id="rId6" Type="http://schemas.openxmlformats.org/officeDocument/2006/relationships/hyperlink" Target="https://en.wikipedia.org/wiki/Air_mass" TargetMode="External"/><Relationship Id="rId5" Type="http://schemas.openxmlformats.org/officeDocument/2006/relationships/hyperlink" Target="https://en.wikipedia.org/wiki/Cirrostratus_cloud" TargetMode="External"/><Relationship Id="rId4" Type="http://schemas.openxmlformats.org/officeDocument/2006/relationships/hyperlink" Target="https://en.wikipedia.org/wiki/Nimbostratus_clou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latin typeface="Comic Sans MS" pitchFamily="66" charset="0"/>
              </a:rPr>
              <a:t>Cloud Identification</a:t>
            </a:r>
            <a:endParaRPr lang="en-US" sz="6000" b="1" dirty="0">
              <a:latin typeface="Comic Sans MS" pitchFamily="66" charset="0"/>
            </a:endParaRPr>
          </a:p>
        </p:txBody>
      </p:sp>
      <p:sp>
        <p:nvSpPr>
          <p:cNvPr id="3" name="Subtitle 2"/>
          <p:cNvSpPr>
            <a:spLocks noGrp="1"/>
          </p:cNvSpPr>
          <p:nvPr>
            <p:ph type="subTitle" idx="1"/>
          </p:nvPr>
        </p:nvSpPr>
        <p:spPr/>
        <p:txBody>
          <a:bodyPr>
            <a:normAutofit fontScale="92500"/>
          </a:bodyPr>
          <a:lstStyle/>
          <a:p>
            <a:r>
              <a:rPr lang="en-US" b="1" dirty="0" smtClean="0">
                <a:solidFill>
                  <a:schemeClr val="tx1"/>
                </a:solidFill>
                <a:latin typeface="Comic Sans MS" pitchFamily="66" charset="0"/>
              </a:rPr>
              <a:t>Goes with Dichotomous Key</a:t>
            </a:r>
          </a:p>
          <a:p>
            <a:r>
              <a:rPr lang="en-US" b="1" dirty="0" smtClean="0">
                <a:solidFill>
                  <a:schemeClr val="tx1"/>
                </a:solidFill>
                <a:latin typeface="Comic Sans MS" pitchFamily="66" charset="0"/>
              </a:rPr>
              <a:t>Created by Dr. Tina Cartwright, Marshall University</a:t>
            </a:r>
            <a:endParaRPr lang="en-US" b="1" dirty="0">
              <a:solidFill>
                <a:schemeClr val="tx1"/>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Cirrus</a:t>
            </a:r>
            <a:endParaRPr lang="en-US" sz="4800" b="1" dirty="0">
              <a:latin typeface="Comic Sans MS" pitchFamily="66" charset="0"/>
            </a:endParaRPr>
          </a:p>
        </p:txBody>
      </p:sp>
      <p:pic>
        <p:nvPicPr>
          <p:cNvPr id="4" name="Content Placeholder 3" descr="cirrus.jpg"/>
          <p:cNvPicPr>
            <a:picLocks noGrp="1" noChangeAspect="1"/>
          </p:cNvPicPr>
          <p:nvPr>
            <p:ph idx="1"/>
          </p:nvPr>
        </p:nvPicPr>
        <p:blipFill>
          <a:blip r:embed="rId2" cstate="print"/>
          <a:stretch>
            <a:fillRect/>
          </a:stretch>
        </p:blipFill>
        <p:spPr>
          <a:xfrm>
            <a:off x="457200" y="1577181"/>
            <a:ext cx="8229600" cy="475488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Cirrus</a:t>
            </a:r>
            <a:endParaRPr lang="en-US" sz="4800" b="1" dirty="0">
              <a:latin typeface="Comic Sans MS" pitchFamily="66" charset="0"/>
            </a:endParaRPr>
          </a:p>
        </p:txBody>
      </p:sp>
      <p:sp>
        <p:nvSpPr>
          <p:cNvPr id="3" name="Content Placeholder 2"/>
          <p:cNvSpPr>
            <a:spLocks noGrp="1"/>
          </p:cNvSpPr>
          <p:nvPr>
            <p:ph idx="1"/>
          </p:nvPr>
        </p:nvSpPr>
        <p:spPr/>
        <p:txBody>
          <a:bodyPr/>
          <a:lstStyle/>
          <a:p>
            <a:pPr algn="just">
              <a:buNone/>
            </a:pPr>
            <a:r>
              <a:rPr lang="en-US" b="1" dirty="0">
                <a:latin typeface="Comic Sans MS" pitchFamily="66" charset="0"/>
              </a:rPr>
              <a:t>Cirrus Clouds</a:t>
            </a:r>
            <a:r>
              <a:rPr lang="en-US" dirty="0">
                <a:latin typeface="Comic Sans MS" pitchFamily="66" charset="0"/>
              </a:rPr>
              <a:t> thin and wispy. The most common form of high-level </a:t>
            </a:r>
            <a:r>
              <a:rPr lang="en-US" b="1" dirty="0">
                <a:latin typeface="Comic Sans MS" pitchFamily="66" charset="0"/>
              </a:rPr>
              <a:t>clouds</a:t>
            </a:r>
            <a:r>
              <a:rPr lang="en-US" dirty="0">
                <a:latin typeface="Comic Sans MS" pitchFamily="66" charset="0"/>
              </a:rPr>
              <a:t> are thin and often </a:t>
            </a:r>
            <a:r>
              <a:rPr lang="en-US" dirty="0" err="1">
                <a:latin typeface="Comic Sans MS" pitchFamily="66" charset="0"/>
              </a:rPr>
              <a:t>wispy</a:t>
            </a:r>
            <a:r>
              <a:rPr lang="en-US" b="1" dirty="0" err="1">
                <a:latin typeface="Comic Sans MS" pitchFamily="66" charset="0"/>
              </a:rPr>
              <a:t>cirrus</a:t>
            </a:r>
            <a:r>
              <a:rPr lang="en-US" b="1" dirty="0">
                <a:latin typeface="Comic Sans MS" pitchFamily="66" charset="0"/>
              </a:rPr>
              <a:t> clouds</a:t>
            </a:r>
            <a:r>
              <a:rPr lang="en-US" dirty="0">
                <a:latin typeface="Comic Sans MS" pitchFamily="66" charset="0"/>
              </a:rPr>
              <a:t>. Typically found at heights greater than 20,000 feet (6,000 meters), </a:t>
            </a:r>
            <a:r>
              <a:rPr lang="en-US" b="1" dirty="0">
                <a:latin typeface="Comic Sans MS" pitchFamily="66" charset="0"/>
              </a:rPr>
              <a:t>cirrus clouds</a:t>
            </a:r>
            <a:r>
              <a:rPr lang="en-US" dirty="0">
                <a:latin typeface="Comic Sans MS" pitchFamily="66" charset="0"/>
              </a:rPr>
              <a:t> are composed of ice crystals that originate from the freezing of </a:t>
            </a:r>
            <a:r>
              <a:rPr lang="en-US" dirty="0" err="1">
                <a:latin typeface="Comic Sans MS" pitchFamily="66" charset="0"/>
              </a:rPr>
              <a:t>supercooled</a:t>
            </a:r>
            <a:r>
              <a:rPr lang="en-US" dirty="0">
                <a:latin typeface="Comic Sans MS" pitchFamily="66" charset="0"/>
              </a:rPr>
              <a:t> water droplets.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Nimbostratus</a:t>
            </a:r>
            <a:endParaRPr lang="en-US" sz="4800" b="1" dirty="0">
              <a:latin typeface="Comic Sans MS" pitchFamily="66" charset="0"/>
            </a:endParaRPr>
          </a:p>
        </p:txBody>
      </p:sp>
      <p:pic>
        <p:nvPicPr>
          <p:cNvPr id="4" name="Content Placeholder 3" descr="nimbostratus.jpg"/>
          <p:cNvPicPr>
            <a:picLocks noGrp="1" noChangeAspect="1"/>
          </p:cNvPicPr>
          <p:nvPr>
            <p:ph idx="1"/>
          </p:nvPr>
        </p:nvPicPr>
        <p:blipFill>
          <a:blip r:embed="rId2" cstate="print"/>
          <a:stretch>
            <a:fillRect/>
          </a:stretch>
        </p:blipFill>
        <p:spPr>
          <a:xfrm>
            <a:off x="914400" y="1297402"/>
            <a:ext cx="7391400" cy="518501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Nimbostratus</a:t>
            </a:r>
            <a:endParaRPr lang="en-US" sz="4800" b="1" dirty="0">
              <a:latin typeface="Comic Sans MS" pitchFamily="66" charset="0"/>
            </a:endParaRPr>
          </a:p>
        </p:txBody>
      </p:sp>
      <p:sp>
        <p:nvSpPr>
          <p:cNvPr id="3" name="Content Placeholder 2"/>
          <p:cNvSpPr>
            <a:spLocks noGrp="1"/>
          </p:cNvSpPr>
          <p:nvPr>
            <p:ph idx="1"/>
          </p:nvPr>
        </p:nvSpPr>
        <p:spPr/>
        <p:txBody>
          <a:bodyPr/>
          <a:lstStyle/>
          <a:p>
            <a:pPr algn="just">
              <a:buNone/>
            </a:pPr>
            <a:r>
              <a:rPr lang="en-US" b="1" dirty="0">
                <a:latin typeface="Comic Sans MS" pitchFamily="66" charset="0"/>
              </a:rPr>
              <a:t>Nimbostratus</a:t>
            </a:r>
            <a:r>
              <a:rPr lang="en-US" dirty="0">
                <a:latin typeface="Comic Sans MS" pitchFamily="66" charset="0"/>
              </a:rPr>
              <a:t> are dark, low-level clouds accompanied by light to moderately falling precipitation. Low clouds are primarily composed of water droplets since their bases generally lie below 6,500 feet (2,000 meters).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Stratus</a:t>
            </a:r>
            <a:endParaRPr lang="en-US" sz="4800" b="1" dirty="0">
              <a:latin typeface="Comic Sans MS" pitchFamily="66" charset="0"/>
            </a:endParaRPr>
          </a:p>
        </p:txBody>
      </p:sp>
      <p:pic>
        <p:nvPicPr>
          <p:cNvPr id="4" name="Content Placeholder 3" descr="stratus.jpg"/>
          <p:cNvPicPr>
            <a:picLocks noGrp="1" noChangeAspect="1"/>
          </p:cNvPicPr>
          <p:nvPr>
            <p:ph idx="1"/>
          </p:nvPr>
        </p:nvPicPr>
        <p:blipFill>
          <a:blip r:embed="rId2" cstate="print"/>
          <a:stretch>
            <a:fillRect/>
          </a:stretch>
        </p:blipFill>
        <p:spPr>
          <a:xfrm>
            <a:off x="1143000" y="1291431"/>
            <a:ext cx="7010400" cy="51435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Cumulus</a:t>
            </a:r>
            <a:endParaRPr lang="en-US" sz="4800" b="1" dirty="0">
              <a:latin typeface="Comic Sans MS" pitchFamily="66" charset="0"/>
            </a:endParaRPr>
          </a:p>
        </p:txBody>
      </p:sp>
      <p:pic>
        <p:nvPicPr>
          <p:cNvPr id="4" name="Content Placeholder 3" descr="cumulus.jpg"/>
          <p:cNvPicPr>
            <a:picLocks noGrp="1" noChangeAspect="1"/>
          </p:cNvPicPr>
          <p:nvPr>
            <p:ph idx="1"/>
          </p:nvPr>
        </p:nvPicPr>
        <p:blipFill>
          <a:blip r:embed="rId2" cstate="print"/>
          <a:stretch>
            <a:fillRect/>
          </a:stretch>
        </p:blipFill>
        <p:spPr>
          <a:xfrm>
            <a:off x="2057400" y="1308666"/>
            <a:ext cx="5257800" cy="4992914"/>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Cumulus</a:t>
            </a:r>
            <a:endParaRPr lang="en-US" sz="4800" b="1" dirty="0">
              <a:latin typeface="Comic Sans MS" pitchFamily="66" charset="0"/>
            </a:endParaRPr>
          </a:p>
        </p:txBody>
      </p:sp>
      <p:sp>
        <p:nvSpPr>
          <p:cNvPr id="3" name="Content Placeholder 2"/>
          <p:cNvSpPr>
            <a:spLocks noGrp="1"/>
          </p:cNvSpPr>
          <p:nvPr>
            <p:ph idx="1"/>
          </p:nvPr>
        </p:nvSpPr>
        <p:spPr/>
        <p:txBody>
          <a:bodyPr/>
          <a:lstStyle/>
          <a:p>
            <a:pPr algn="just">
              <a:buNone/>
            </a:pPr>
            <a:r>
              <a:rPr lang="en-US" b="1" dirty="0">
                <a:latin typeface="Comic Sans MS" pitchFamily="66" charset="0"/>
              </a:rPr>
              <a:t>Cumulus clouds</a:t>
            </a:r>
            <a:r>
              <a:rPr lang="en-US" dirty="0">
                <a:latin typeface="Comic Sans MS" pitchFamily="66" charset="0"/>
              </a:rPr>
              <a:t> are puffy </a:t>
            </a:r>
            <a:r>
              <a:rPr lang="en-US" b="1" dirty="0">
                <a:latin typeface="Comic Sans MS" pitchFamily="66" charset="0"/>
              </a:rPr>
              <a:t>clouds</a:t>
            </a:r>
            <a:r>
              <a:rPr lang="en-US" dirty="0">
                <a:latin typeface="Comic Sans MS" pitchFamily="66" charset="0"/>
              </a:rPr>
              <a:t> that sometimes look like pieces of floating cotton. The base of each </a:t>
            </a:r>
            <a:r>
              <a:rPr lang="en-US" b="1" dirty="0">
                <a:latin typeface="Comic Sans MS" pitchFamily="66" charset="0"/>
              </a:rPr>
              <a:t>cloud</a:t>
            </a:r>
            <a:r>
              <a:rPr lang="en-US" dirty="0">
                <a:latin typeface="Comic Sans MS" pitchFamily="66" charset="0"/>
              </a:rPr>
              <a:t> is often flat and may be only 1000 meters (3300 feet) above the ground. The top of the </a:t>
            </a:r>
            <a:r>
              <a:rPr lang="en-US" b="1" dirty="0">
                <a:latin typeface="Comic Sans MS" pitchFamily="66" charset="0"/>
              </a:rPr>
              <a:t>cloud</a:t>
            </a:r>
            <a:r>
              <a:rPr lang="en-US" dirty="0">
                <a:latin typeface="Comic Sans MS" pitchFamily="66" charset="0"/>
              </a:rPr>
              <a:t> has rounded towers.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Stratus</a:t>
            </a:r>
            <a:endParaRPr lang="en-US" sz="4800" b="1" dirty="0">
              <a:latin typeface="Comic Sans MS" pitchFamily="66" charset="0"/>
            </a:endParaRPr>
          </a:p>
        </p:txBody>
      </p:sp>
      <p:sp>
        <p:nvSpPr>
          <p:cNvPr id="3" name="Content Placeholder 2"/>
          <p:cNvSpPr>
            <a:spLocks noGrp="1"/>
          </p:cNvSpPr>
          <p:nvPr>
            <p:ph idx="1"/>
          </p:nvPr>
        </p:nvSpPr>
        <p:spPr/>
        <p:txBody>
          <a:bodyPr/>
          <a:lstStyle/>
          <a:p>
            <a:pPr algn="just">
              <a:buNone/>
            </a:pPr>
            <a:r>
              <a:rPr lang="en-US" b="1" dirty="0">
                <a:latin typeface="Comic Sans MS" pitchFamily="66" charset="0"/>
              </a:rPr>
              <a:t>Stratus clouds</a:t>
            </a:r>
            <a:r>
              <a:rPr lang="en-US" dirty="0">
                <a:latin typeface="Comic Sans MS" pitchFamily="66" charset="0"/>
              </a:rPr>
              <a:t> mean rain if it is warm and snow if it is cold. They look like a huge gray blanket that hangs low in the sky. Sometimes </a:t>
            </a:r>
            <a:r>
              <a:rPr lang="en-US" b="1" dirty="0">
                <a:latin typeface="Comic Sans MS" pitchFamily="66" charset="0"/>
              </a:rPr>
              <a:t>stratus clouds</a:t>
            </a:r>
            <a:r>
              <a:rPr lang="en-US" dirty="0">
                <a:latin typeface="Comic Sans MS" pitchFamily="66" charset="0"/>
              </a:rPr>
              <a:t> are on the ground or very near the ground, and then we call them fog. Usually </a:t>
            </a:r>
            <a:r>
              <a:rPr lang="en-US" b="1" dirty="0">
                <a:latin typeface="Comic Sans MS" pitchFamily="66" charset="0"/>
              </a:rPr>
              <a:t>stratus clouds</a:t>
            </a:r>
            <a:r>
              <a:rPr lang="en-US" dirty="0">
                <a:latin typeface="Comic Sans MS" pitchFamily="66" charset="0"/>
              </a:rPr>
              <a:t> and fog form when it has been cold out and then warmer, wet air blows in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Cirrocumulus</a:t>
            </a:r>
            <a:endParaRPr lang="en-US" sz="4800" b="1" dirty="0">
              <a:latin typeface="Comic Sans MS" pitchFamily="66" charset="0"/>
            </a:endParaRPr>
          </a:p>
        </p:txBody>
      </p:sp>
      <p:pic>
        <p:nvPicPr>
          <p:cNvPr id="4" name="Content Placeholder 3" descr="cirrocumulus.jpg"/>
          <p:cNvPicPr>
            <a:picLocks noGrp="1" noChangeAspect="1"/>
          </p:cNvPicPr>
          <p:nvPr>
            <p:ph idx="1"/>
          </p:nvPr>
        </p:nvPicPr>
        <p:blipFill>
          <a:blip r:embed="rId2" cstate="print"/>
          <a:stretch>
            <a:fillRect/>
          </a:stretch>
        </p:blipFill>
        <p:spPr>
          <a:xfrm>
            <a:off x="990600" y="1524000"/>
            <a:ext cx="7315200" cy="4726781"/>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Cirrocumulus</a:t>
            </a:r>
            <a:endParaRPr lang="en-US" sz="4800" b="1" dirty="0">
              <a:latin typeface="Comic Sans MS" pitchFamily="66" charset="0"/>
            </a:endParaRPr>
          </a:p>
        </p:txBody>
      </p:sp>
      <p:sp>
        <p:nvSpPr>
          <p:cNvPr id="3" name="Content Placeholder 2"/>
          <p:cNvSpPr>
            <a:spLocks noGrp="1"/>
          </p:cNvSpPr>
          <p:nvPr>
            <p:ph idx="1"/>
          </p:nvPr>
        </p:nvSpPr>
        <p:spPr/>
        <p:txBody>
          <a:bodyPr/>
          <a:lstStyle/>
          <a:p>
            <a:pPr algn="just">
              <a:buNone/>
            </a:pPr>
            <a:r>
              <a:rPr lang="en-US" b="1" dirty="0">
                <a:latin typeface="Comic Sans MS" pitchFamily="66" charset="0"/>
              </a:rPr>
              <a:t>Cirrocumulus</a:t>
            </a:r>
            <a:r>
              <a:rPr lang="en-US" dirty="0">
                <a:latin typeface="Comic Sans MS" pitchFamily="66" charset="0"/>
              </a:rPr>
              <a:t> are usually white, but sometimes appear gray. They are the same size or smaller than the width of your littlest finger when you hold up your hand at arm's length. When these </a:t>
            </a:r>
            <a:r>
              <a:rPr lang="en-US" b="1" dirty="0">
                <a:latin typeface="Comic Sans MS" pitchFamily="66" charset="0"/>
              </a:rPr>
              <a:t>clouds</a:t>
            </a:r>
            <a:r>
              <a:rPr lang="en-US" dirty="0">
                <a:latin typeface="Comic Sans MS" pitchFamily="66" charset="0"/>
              </a:rPr>
              <a:t> cover a lot of the sky, they can look like the scales of a fish, which is it is called a "mackerel sky.”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Stratocumulus</a:t>
            </a:r>
            <a:endParaRPr lang="en-US" sz="4800" b="1" dirty="0">
              <a:latin typeface="Comic Sans MS" pitchFamily="66" charset="0"/>
            </a:endParaRPr>
          </a:p>
        </p:txBody>
      </p:sp>
      <p:pic>
        <p:nvPicPr>
          <p:cNvPr id="4" name="Content Placeholder 3" descr="stratocumulus.jpg"/>
          <p:cNvPicPr>
            <a:picLocks noGrp="1" noChangeAspect="1"/>
          </p:cNvPicPr>
          <p:nvPr>
            <p:ph idx="1"/>
          </p:nvPr>
        </p:nvPicPr>
        <p:blipFill>
          <a:blip r:embed="rId2" cstate="print"/>
          <a:stretch>
            <a:fillRect/>
          </a:stretch>
        </p:blipFill>
        <p:spPr>
          <a:xfrm>
            <a:off x="1219200" y="1351818"/>
            <a:ext cx="6858000" cy="513688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Altocumulus</a:t>
            </a:r>
            <a:endParaRPr lang="en-US" sz="4800" b="1" dirty="0">
              <a:latin typeface="Comic Sans MS" pitchFamily="66" charset="0"/>
            </a:endParaRPr>
          </a:p>
        </p:txBody>
      </p:sp>
      <p:pic>
        <p:nvPicPr>
          <p:cNvPr id="4" name="Content Placeholder 3" descr="altocumulus.jpg"/>
          <p:cNvPicPr>
            <a:picLocks noGrp="1" noChangeAspect="1"/>
          </p:cNvPicPr>
          <p:nvPr>
            <p:ph idx="1"/>
          </p:nvPr>
        </p:nvPicPr>
        <p:blipFill>
          <a:blip r:embed="rId2" cstate="print"/>
          <a:stretch>
            <a:fillRect/>
          </a:stretch>
        </p:blipFill>
        <p:spPr>
          <a:xfrm>
            <a:off x="895449" y="1414449"/>
            <a:ext cx="7638951" cy="4910151"/>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Altocumulus</a:t>
            </a:r>
            <a:endParaRPr lang="en-US" sz="4800" b="1" dirty="0">
              <a:latin typeface="Comic Sans MS" pitchFamily="66" charset="0"/>
            </a:endParaRPr>
          </a:p>
        </p:txBody>
      </p:sp>
      <p:sp>
        <p:nvSpPr>
          <p:cNvPr id="3" name="Content Placeholder 2"/>
          <p:cNvSpPr>
            <a:spLocks noGrp="1"/>
          </p:cNvSpPr>
          <p:nvPr>
            <p:ph idx="1"/>
          </p:nvPr>
        </p:nvSpPr>
        <p:spPr/>
        <p:txBody>
          <a:bodyPr>
            <a:normAutofit fontScale="62500" lnSpcReduction="20000"/>
          </a:bodyPr>
          <a:lstStyle/>
          <a:p>
            <a:pPr algn="just">
              <a:buNone/>
            </a:pPr>
            <a:r>
              <a:rPr lang="en-US" b="1" dirty="0">
                <a:latin typeface="Comic Sans MS" pitchFamily="66" charset="0"/>
              </a:rPr>
              <a:t>Altocumulus</a:t>
            </a:r>
            <a:r>
              <a:rPr lang="en-US" dirty="0">
                <a:latin typeface="Comic Sans MS" pitchFamily="66" charset="0"/>
              </a:rPr>
              <a:t> (From Latin </a:t>
            </a:r>
            <a:r>
              <a:rPr lang="en-US" i="1" dirty="0">
                <a:latin typeface="Comic Sans MS" pitchFamily="66" charset="0"/>
              </a:rPr>
              <a:t>Altus</a:t>
            </a:r>
            <a:r>
              <a:rPr lang="en-US" dirty="0">
                <a:latin typeface="Comic Sans MS" pitchFamily="66" charset="0"/>
              </a:rPr>
              <a:t>, "high", </a:t>
            </a:r>
            <a:r>
              <a:rPr lang="en-US" i="1" dirty="0">
                <a:latin typeface="Comic Sans MS" pitchFamily="66" charset="0"/>
              </a:rPr>
              <a:t>cumulus</a:t>
            </a:r>
            <a:r>
              <a:rPr lang="en-US" dirty="0">
                <a:latin typeface="Comic Sans MS" pitchFamily="66" charset="0"/>
              </a:rPr>
              <a:t>, "heaped")</a:t>
            </a:r>
            <a:r>
              <a:rPr lang="en-US" baseline="30000" dirty="0">
                <a:latin typeface="Comic Sans MS" pitchFamily="66" charset="0"/>
                <a:hlinkClick r:id="rId2"/>
              </a:rPr>
              <a:t>[1]</a:t>
            </a:r>
            <a:r>
              <a:rPr lang="en-US" dirty="0">
                <a:latin typeface="Comic Sans MS" pitchFamily="66" charset="0"/>
              </a:rPr>
              <a:t> is a middle-altitude </a:t>
            </a:r>
            <a:r>
              <a:rPr lang="en-US" dirty="0">
                <a:latin typeface="Comic Sans MS" pitchFamily="66" charset="0"/>
                <a:hlinkClick r:id="rId3" tooltip="Cloud"/>
              </a:rPr>
              <a:t>cloud</a:t>
            </a:r>
            <a:r>
              <a:rPr lang="en-US" dirty="0">
                <a:latin typeface="Comic Sans MS" pitchFamily="66" charset="0"/>
              </a:rPr>
              <a:t> genus that belongs mainly to </a:t>
            </a:r>
            <a:r>
              <a:rPr lang="en-US" dirty="0" err="1">
                <a:latin typeface="Comic Sans MS" pitchFamily="66" charset="0"/>
              </a:rPr>
              <a:t>the</a:t>
            </a:r>
            <a:r>
              <a:rPr lang="en-US" i="1" dirty="0" err="1">
                <a:latin typeface="Comic Sans MS" pitchFamily="66" charset="0"/>
              </a:rPr>
              <a:t>stratocumuliform</a:t>
            </a:r>
            <a:r>
              <a:rPr lang="en-US" dirty="0">
                <a:latin typeface="Comic Sans MS" pitchFamily="66" charset="0"/>
              </a:rPr>
              <a:t> physical category characterized by globular masses or rolls in layers or patches, the individual elements being larger and darker than those of </a:t>
            </a:r>
            <a:r>
              <a:rPr lang="en-US" dirty="0">
                <a:latin typeface="Comic Sans MS" pitchFamily="66" charset="0"/>
                <a:hlinkClick r:id="rId4" tooltip="Cirrocumulus"/>
              </a:rPr>
              <a:t>cirrocumulus</a:t>
            </a:r>
            <a:r>
              <a:rPr lang="en-US" dirty="0">
                <a:latin typeface="Comic Sans MS" pitchFamily="66" charset="0"/>
              </a:rPr>
              <a:t> and smaller than those of </a:t>
            </a:r>
            <a:r>
              <a:rPr lang="en-US" dirty="0">
                <a:latin typeface="Comic Sans MS" pitchFamily="66" charset="0"/>
                <a:hlinkClick r:id="rId5" tooltip="Stratocumulus"/>
              </a:rPr>
              <a:t>stratocumulus</a:t>
            </a:r>
            <a:r>
              <a:rPr lang="en-US" dirty="0">
                <a:latin typeface="Comic Sans MS" pitchFamily="66" charset="0"/>
              </a:rPr>
              <a:t>.</a:t>
            </a:r>
            <a:r>
              <a:rPr lang="en-US" baseline="30000" dirty="0">
                <a:latin typeface="Comic Sans MS" pitchFamily="66" charset="0"/>
                <a:hlinkClick r:id="rId2"/>
              </a:rPr>
              <a:t>[2]</a:t>
            </a:r>
            <a:r>
              <a:rPr lang="en-US" dirty="0">
                <a:latin typeface="Comic Sans MS" pitchFamily="66" charset="0"/>
              </a:rPr>
              <a:t> However, if the layers become tufted in appearance due to increased </a:t>
            </a:r>
            <a:r>
              <a:rPr lang="en-US" dirty="0" err="1">
                <a:latin typeface="Comic Sans MS" pitchFamily="66" charset="0"/>
              </a:rPr>
              <a:t>airmass</a:t>
            </a:r>
            <a:r>
              <a:rPr lang="en-US" dirty="0">
                <a:latin typeface="Comic Sans MS" pitchFamily="66" charset="0"/>
              </a:rPr>
              <a:t> instability, then the altocumulus clouds become more purely </a:t>
            </a:r>
            <a:r>
              <a:rPr lang="en-US" i="1" dirty="0">
                <a:latin typeface="Comic Sans MS" pitchFamily="66" charset="0"/>
              </a:rPr>
              <a:t>cumuliform</a:t>
            </a:r>
            <a:r>
              <a:rPr lang="en-US" dirty="0">
                <a:latin typeface="Comic Sans MS" pitchFamily="66" charset="0"/>
              </a:rPr>
              <a:t> in structure. Like other cumuliform and </a:t>
            </a:r>
            <a:r>
              <a:rPr lang="en-US" dirty="0" err="1">
                <a:latin typeface="Comic Sans MS" pitchFamily="66" charset="0"/>
              </a:rPr>
              <a:t>stratocumuliform</a:t>
            </a:r>
            <a:r>
              <a:rPr lang="en-US" dirty="0">
                <a:latin typeface="Comic Sans MS" pitchFamily="66" charset="0"/>
              </a:rPr>
              <a:t> clouds, altocumulus signifies </a:t>
            </a:r>
            <a:r>
              <a:rPr lang="en-US" dirty="0">
                <a:latin typeface="Comic Sans MS" pitchFamily="66" charset="0"/>
                <a:hlinkClick r:id="rId6" tooltip="Convection"/>
              </a:rPr>
              <a:t>convection</a:t>
            </a:r>
            <a:r>
              <a:rPr lang="en-US" dirty="0">
                <a:latin typeface="Comic Sans MS" pitchFamily="66" charset="0"/>
              </a:rPr>
              <a:t>. A sheet of partially conjoined altocumulus </a:t>
            </a:r>
            <a:r>
              <a:rPr lang="en-US" dirty="0" err="1">
                <a:latin typeface="Comic Sans MS" pitchFamily="66" charset="0"/>
              </a:rPr>
              <a:t>perlucidus</a:t>
            </a:r>
            <a:r>
              <a:rPr lang="en-US" dirty="0">
                <a:latin typeface="Comic Sans MS" pitchFamily="66" charset="0"/>
              </a:rPr>
              <a:t> is sometimes found preceding a weakening warm front, where the altostratus is starting to fragment, resulting in patches of altocumulus </a:t>
            </a:r>
            <a:r>
              <a:rPr lang="en-US" dirty="0" err="1">
                <a:latin typeface="Comic Sans MS" pitchFamily="66" charset="0"/>
              </a:rPr>
              <a:t>perlucidus</a:t>
            </a:r>
            <a:r>
              <a:rPr lang="en-US" dirty="0">
                <a:latin typeface="Comic Sans MS" pitchFamily="66" charset="0"/>
              </a:rPr>
              <a:t> between the areas of altostratus. Altocumulus is also commonly found between the warm and cold fronts in a depression, although this is often hidden by lower clouds.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Stratocumulus</a:t>
            </a:r>
            <a:endParaRPr lang="en-US" sz="4800" b="1" dirty="0">
              <a:latin typeface="Comic Sans MS" pitchFamily="66"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a:latin typeface="Comic Sans MS" pitchFamily="66" charset="0"/>
              </a:rPr>
              <a:t>A </a:t>
            </a:r>
            <a:r>
              <a:rPr lang="en-US" b="1" dirty="0">
                <a:latin typeface="Comic Sans MS" pitchFamily="66" charset="0"/>
              </a:rPr>
              <a:t>stratocumulus</a:t>
            </a:r>
            <a:r>
              <a:rPr lang="en-US" dirty="0">
                <a:latin typeface="Comic Sans MS" pitchFamily="66" charset="0"/>
              </a:rPr>
              <a:t> </a:t>
            </a:r>
            <a:r>
              <a:rPr lang="en-US" dirty="0">
                <a:latin typeface="Comic Sans MS" pitchFamily="66" charset="0"/>
                <a:hlinkClick r:id="rId2" tooltip="Cloud"/>
              </a:rPr>
              <a:t>cloud</a:t>
            </a:r>
            <a:r>
              <a:rPr lang="en-US" dirty="0">
                <a:latin typeface="Comic Sans MS" pitchFamily="66" charset="0"/>
              </a:rPr>
              <a:t> belongs to a genus-type of clouds characterized by large dark, rounded masses, usually in groups, lines, or waves, the individual elements being larger than those in </a:t>
            </a:r>
            <a:r>
              <a:rPr lang="en-US" dirty="0">
                <a:latin typeface="Comic Sans MS" pitchFamily="66" charset="0"/>
                <a:hlinkClick r:id="rId3" tooltip="Altocumulus cloud"/>
              </a:rPr>
              <a:t>altocumulus</a:t>
            </a:r>
            <a:r>
              <a:rPr lang="en-US" dirty="0">
                <a:latin typeface="Comic Sans MS" pitchFamily="66" charset="0"/>
              </a:rPr>
              <a:t>, and the whole being at a lower altitude, usually below 2,400 meters (8,000 ft).</a:t>
            </a:r>
            <a:r>
              <a:rPr lang="en-US" baseline="30000" dirty="0">
                <a:latin typeface="Comic Sans MS" pitchFamily="66" charset="0"/>
                <a:hlinkClick r:id="rId4"/>
              </a:rPr>
              <a:t>[1]</a:t>
            </a:r>
            <a:r>
              <a:rPr lang="en-US" dirty="0">
                <a:latin typeface="Comic Sans MS" pitchFamily="66" charset="0"/>
              </a:rPr>
              <a:t> Weak </a:t>
            </a:r>
            <a:r>
              <a:rPr lang="en-US" dirty="0">
                <a:latin typeface="Comic Sans MS" pitchFamily="66" charset="0"/>
                <a:hlinkClick r:id="rId5" tooltip="Atmospheric convection"/>
              </a:rPr>
              <a:t>convective</a:t>
            </a:r>
            <a:r>
              <a:rPr lang="en-US" dirty="0">
                <a:latin typeface="Comic Sans MS" pitchFamily="66" charset="0"/>
              </a:rPr>
              <a:t> </a:t>
            </a:r>
            <a:r>
              <a:rPr lang="en-US" dirty="0">
                <a:latin typeface="Comic Sans MS" pitchFamily="66" charset="0"/>
                <a:hlinkClick r:id="rId6" tooltip="Air current"/>
              </a:rPr>
              <a:t>currents</a:t>
            </a:r>
            <a:r>
              <a:rPr lang="en-US" dirty="0">
                <a:latin typeface="Comic Sans MS" pitchFamily="66" charset="0"/>
              </a:rPr>
              <a:t> create shallow cloud layers because of drier, stable air above preventing continued vertical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Cirrostratus</a:t>
            </a:r>
            <a:endParaRPr lang="en-US" sz="4800" b="1" dirty="0">
              <a:latin typeface="Comic Sans MS" pitchFamily="66" charset="0"/>
            </a:endParaRPr>
          </a:p>
        </p:txBody>
      </p:sp>
      <p:pic>
        <p:nvPicPr>
          <p:cNvPr id="4" name="Content Placeholder 3" descr="Cirrostratus.jpg"/>
          <p:cNvPicPr>
            <a:picLocks noGrp="1" noChangeAspect="1"/>
          </p:cNvPicPr>
          <p:nvPr>
            <p:ph idx="1"/>
          </p:nvPr>
        </p:nvPicPr>
        <p:blipFill>
          <a:blip r:embed="rId2" cstate="print"/>
          <a:stretch>
            <a:fillRect/>
          </a:stretch>
        </p:blipFill>
        <p:spPr>
          <a:xfrm>
            <a:off x="838200" y="1434628"/>
            <a:ext cx="7696200" cy="500579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Cirrostratus</a:t>
            </a:r>
            <a:endParaRPr lang="en-US" sz="4800" b="1" dirty="0">
              <a:latin typeface="Comic Sans MS" pitchFamily="66" charset="0"/>
            </a:endParaRPr>
          </a:p>
        </p:txBody>
      </p:sp>
      <p:sp>
        <p:nvSpPr>
          <p:cNvPr id="3" name="Content Placeholder 2"/>
          <p:cNvSpPr>
            <a:spLocks noGrp="1"/>
          </p:cNvSpPr>
          <p:nvPr>
            <p:ph idx="1"/>
          </p:nvPr>
        </p:nvSpPr>
        <p:spPr/>
        <p:txBody>
          <a:bodyPr/>
          <a:lstStyle/>
          <a:p>
            <a:pPr>
              <a:buNone/>
            </a:pPr>
            <a:r>
              <a:rPr lang="en-US" b="1" dirty="0">
                <a:latin typeface="Comic Sans MS" pitchFamily="66" charset="0"/>
              </a:rPr>
              <a:t>Cirrostratus</a:t>
            </a:r>
            <a:r>
              <a:rPr lang="en-US" dirty="0">
                <a:latin typeface="Comic Sans MS" pitchFamily="66" charset="0"/>
              </a:rPr>
              <a:t> /ˌ</a:t>
            </a:r>
            <a:r>
              <a:rPr lang="en-US" dirty="0" err="1">
                <a:latin typeface="Comic Sans MS" pitchFamily="66" charset="0"/>
              </a:rPr>
              <a:t>sɪroʊˈstrɑːtəs</a:t>
            </a:r>
            <a:r>
              <a:rPr lang="en-US" dirty="0">
                <a:latin typeface="Comic Sans MS" pitchFamily="66" charset="0"/>
              </a:rPr>
              <a:t>/ is a high, very thin, generally uniform </a:t>
            </a:r>
            <a:r>
              <a:rPr lang="en-US" dirty="0" err="1">
                <a:latin typeface="Comic Sans MS" pitchFamily="66" charset="0"/>
              </a:rPr>
              <a:t>stratiform</a:t>
            </a:r>
            <a:r>
              <a:rPr lang="en-US" dirty="0">
                <a:latin typeface="Comic Sans MS" pitchFamily="66" charset="0"/>
              </a:rPr>
              <a:t> genus-type of cloud, composed of ice-crystals. It is difficult to detect and is capable of forming halos when the cloud </a:t>
            </a:r>
            <a:r>
              <a:rPr lang="en-US" dirty="0" smtClean="0">
                <a:latin typeface="Comic Sans MS" pitchFamily="66" charset="0"/>
              </a:rPr>
              <a:t>takes the </a:t>
            </a:r>
            <a:r>
              <a:rPr lang="en-US" dirty="0">
                <a:latin typeface="Comic Sans MS" pitchFamily="66" charset="0"/>
              </a:rPr>
              <a:t>form of thin </a:t>
            </a:r>
            <a:r>
              <a:rPr lang="en-US" dirty="0" smtClean="0">
                <a:latin typeface="Comic Sans MS" pitchFamily="66" charset="0"/>
              </a:rPr>
              <a:t> </a:t>
            </a:r>
            <a:r>
              <a:rPr lang="en-US" b="1" dirty="0" err="1" smtClean="0">
                <a:latin typeface="Comic Sans MS" pitchFamily="66" charset="0"/>
              </a:rPr>
              <a:t>cirrostratus</a:t>
            </a:r>
            <a:r>
              <a:rPr lang="en-US" dirty="0" err="1" smtClean="0">
                <a:latin typeface="Comic Sans MS" pitchFamily="66" charset="0"/>
              </a:rPr>
              <a:t>nebulosus</a:t>
            </a:r>
            <a:r>
              <a:rPr lang="en-US" dirty="0">
                <a:latin typeface="Comic Sans MS" pitchFamily="66"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Cumulonimbus</a:t>
            </a:r>
            <a:endParaRPr lang="en-US" sz="4800" b="1" dirty="0">
              <a:latin typeface="Comic Sans MS" pitchFamily="66" charset="0"/>
            </a:endParaRPr>
          </a:p>
        </p:txBody>
      </p:sp>
      <p:pic>
        <p:nvPicPr>
          <p:cNvPr id="4" name="Content Placeholder 3" descr="cumclonimbus.jpg"/>
          <p:cNvPicPr>
            <a:picLocks noGrp="1" noChangeAspect="1"/>
          </p:cNvPicPr>
          <p:nvPr>
            <p:ph idx="1"/>
          </p:nvPr>
        </p:nvPicPr>
        <p:blipFill>
          <a:blip r:embed="rId2" cstate="print"/>
          <a:stretch>
            <a:fillRect/>
          </a:stretch>
        </p:blipFill>
        <p:spPr>
          <a:xfrm>
            <a:off x="990600" y="1479924"/>
            <a:ext cx="7467600" cy="496934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Comic Sans MS" pitchFamily="66" charset="0"/>
              </a:rPr>
              <a:t>Cumulonimbus</a:t>
            </a:r>
            <a:endParaRPr lang="en-US" b="1" dirty="0">
              <a:latin typeface="Comic Sans MS" pitchFamily="66" charset="0"/>
            </a:endParaRPr>
          </a:p>
        </p:txBody>
      </p:sp>
      <p:sp>
        <p:nvSpPr>
          <p:cNvPr id="5" name="Content Placeholder 4"/>
          <p:cNvSpPr>
            <a:spLocks noGrp="1"/>
          </p:cNvSpPr>
          <p:nvPr>
            <p:ph idx="1"/>
          </p:nvPr>
        </p:nvSpPr>
        <p:spPr/>
        <p:txBody>
          <a:bodyPr>
            <a:normAutofit fontScale="77500" lnSpcReduction="20000"/>
          </a:bodyPr>
          <a:lstStyle/>
          <a:p>
            <a:pPr>
              <a:buNone/>
            </a:pPr>
            <a:r>
              <a:rPr lang="en-US" b="1" dirty="0">
                <a:latin typeface="Comic Sans MS" pitchFamily="66" charset="0"/>
              </a:rPr>
              <a:t>Cumulonimbus</a:t>
            </a:r>
            <a:r>
              <a:rPr lang="en-US" dirty="0">
                <a:latin typeface="Comic Sans MS" pitchFamily="66" charset="0"/>
              </a:rPr>
              <a:t>, from the </a:t>
            </a:r>
            <a:r>
              <a:rPr lang="en-US" dirty="0">
                <a:latin typeface="Comic Sans MS" pitchFamily="66" charset="0"/>
                <a:hlinkClick r:id="rId2" tooltip="Latin"/>
              </a:rPr>
              <a:t>Latin</a:t>
            </a:r>
            <a:r>
              <a:rPr lang="en-US" dirty="0">
                <a:latin typeface="Comic Sans MS" pitchFamily="66" charset="0"/>
              </a:rPr>
              <a:t> cumulus ("heap") and nimbus ("rainstorm", "storm cloud"), is a dense towering vertical </a:t>
            </a:r>
            <a:r>
              <a:rPr lang="en-US" dirty="0">
                <a:latin typeface="Comic Sans MS" pitchFamily="66" charset="0"/>
                <a:hlinkClick r:id="rId3" tooltip="Cloud"/>
              </a:rPr>
              <a:t>cloud</a:t>
            </a:r>
            <a:r>
              <a:rPr lang="en-US" baseline="30000" dirty="0">
                <a:latin typeface="Comic Sans MS" pitchFamily="66" charset="0"/>
                <a:hlinkClick r:id="rId4"/>
              </a:rPr>
              <a:t>[1]</a:t>
            </a:r>
            <a:r>
              <a:rPr lang="en-US" dirty="0">
                <a:latin typeface="Comic Sans MS" pitchFamily="66" charset="0"/>
              </a:rPr>
              <a:t>associated with </a:t>
            </a:r>
            <a:r>
              <a:rPr lang="en-US" dirty="0">
                <a:latin typeface="Comic Sans MS" pitchFamily="66" charset="0"/>
                <a:hlinkClick r:id="rId5" tooltip="Thunderstorm"/>
              </a:rPr>
              <a:t>thunderstorms</a:t>
            </a:r>
            <a:r>
              <a:rPr lang="en-US" dirty="0">
                <a:latin typeface="Comic Sans MS" pitchFamily="66" charset="0"/>
              </a:rPr>
              <a:t> and </a:t>
            </a:r>
            <a:r>
              <a:rPr lang="en-US" dirty="0">
                <a:latin typeface="Comic Sans MS" pitchFamily="66" charset="0"/>
                <a:hlinkClick r:id="rId6" tooltip="Atmospheric instability"/>
              </a:rPr>
              <a:t>atmospheric instability</a:t>
            </a:r>
            <a:r>
              <a:rPr lang="en-US" dirty="0">
                <a:latin typeface="Comic Sans MS" pitchFamily="66" charset="0"/>
              </a:rPr>
              <a:t>, forming from water vapor carried by powerful upward air currents. If observed during a storm, these clouds may be referred to as thunderheads. Cumulonimbus can form alone, in clusters, or along </a:t>
            </a:r>
            <a:r>
              <a:rPr lang="en-US" dirty="0">
                <a:latin typeface="Comic Sans MS" pitchFamily="66" charset="0"/>
                <a:hlinkClick r:id="rId7" tooltip="Squall line"/>
              </a:rPr>
              <a:t>cold front squall lines</a:t>
            </a:r>
            <a:r>
              <a:rPr lang="en-US" dirty="0">
                <a:latin typeface="Comic Sans MS" pitchFamily="66" charset="0"/>
              </a:rPr>
              <a:t>. These clouds are capable of producing </a:t>
            </a:r>
            <a:r>
              <a:rPr lang="en-US" dirty="0">
                <a:latin typeface="Comic Sans MS" pitchFamily="66" charset="0"/>
                <a:hlinkClick r:id="rId8" tooltip="Lightning"/>
              </a:rPr>
              <a:t>lightning</a:t>
            </a:r>
            <a:r>
              <a:rPr lang="en-US" dirty="0">
                <a:latin typeface="Comic Sans MS" pitchFamily="66" charset="0"/>
              </a:rPr>
              <a:t> and other dangerous severe weather, such as </a:t>
            </a:r>
            <a:r>
              <a:rPr lang="en-US" dirty="0">
                <a:latin typeface="Comic Sans MS" pitchFamily="66" charset="0"/>
                <a:hlinkClick r:id="rId9" tooltip="Tornado"/>
              </a:rPr>
              <a:t>tornadoes</a:t>
            </a:r>
            <a:r>
              <a:rPr lang="en-US" dirty="0">
                <a:latin typeface="Comic Sans MS" pitchFamily="66" charset="0"/>
              </a:rPr>
              <a:t>. Cumulonimbus progress from overdeveloped </a:t>
            </a:r>
            <a:r>
              <a:rPr lang="en-US" dirty="0">
                <a:latin typeface="Comic Sans MS" pitchFamily="66" charset="0"/>
                <a:hlinkClick r:id="rId10" tooltip="Cumulus congestus cloud"/>
              </a:rPr>
              <a:t>cumulus </a:t>
            </a:r>
            <a:r>
              <a:rPr lang="en-US" dirty="0" err="1">
                <a:latin typeface="Comic Sans MS" pitchFamily="66" charset="0"/>
                <a:hlinkClick r:id="rId10" tooltip="Cumulus congestus cloud"/>
              </a:rPr>
              <a:t>congestus</a:t>
            </a:r>
            <a:r>
              <a:rPr lang="en-US" dirty="0">
                <a:latin typeface="Comic Sans MS" pitchFamily="66" charset="0"/>
                <a:hlinkClick r:id="rId10" tooltip="Cumulus congestus cloud"/>
              </a:rPr>
              <a:t> clouds</a:t>
            </a:r>
            <a:r>
              <a:rPr lang="en-US" dirty="0">
                <a:latin typeface="Comic Sans MS" pitchFamily="66" charset="0"/>
              </a:rPr>
              <a:t> and may further develop as part of a </a:t>
            </a:r>
            <a:r>
              <a:rPr lang="en-US" dirty="0" err="1">
                <a:latin typeface="Comic Sans MS" pitchFamily="66" charset="0"/>
                <a:hlinkClick r:id="rId11" tooltip="Supercell"/>
              </a:rPr>
              <a:t>supercell</a:t>
            </a:r>
            <a:r>
              <a:rPr lang="en-US" dirty="0">
                <a:latin typeface="Comic Sans MS" pitchFamily="66"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Altostratus</a:t>
            </a:r>
            <a:endParaRPr lang="en-US" sz="4800" b="1" dirty="0">
              <a:latin typeface="Comic Sans MS" pitchFamily="66" charset="0"/>
            </a:endParaRPr>
          </a:p>
        </p:txBody>
      </p:sp>
      <p:pic>
        <p:nvPicPr>
          <p:cNvPr id="4" name="Content Placeholder 3" descr="altostratus.jpg"/>
          <p:cNvPicPr>
            <a:picLocks noGrp="1" noChangeAspect="1"/>
          </p:cNvPicPr>
          <p:nvPr>
            <p:ph idx="1"/>
          </p:nvPr>
        </p:nvPicPr>
        <p:blipFill>
          <a:blip r:embed="rId2" cstate="print"/>
          <a:stretch>
            <a:fillRect/>
          </a:stretch>
        </p:blipFill>
        <p:spPr>
          <a:xfrm>
            <a:off x="914400" y="1405731"/>
            <a:ext cx="7467600" cy="51435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mic Sans MS" pitchFamily="66" charset="0"/>
              </a:rPr>
              <a:t>Altostratus</a:t>
            </a:r>
            <a:endParaRPr lang="en-US" sz="4800" b="1" dirty="0">
              <a:latin typeface="Comic Sans MS" pitchFamily="66" charset="0"/>
            </a:endParaRPr>
          </a:p>
        </p:txBody>
      </p:sp>
      <p:sp>
        <p:nvSpPr>
          <p:cNvPr id="3" name="Content Placeholder 2"/>
          <p:cNvSpPr>
            <a:spLocks noGrp="1"/>
          </p:cNvSpPr>
          <p:nvPr>
            <p:ph idx="1"/>
          </p:nvPr>
        </p:nvSpPr>
        <p:spPr/>
        <p:txBody>
          <a:bodyPr>
            <a:normAutofit fontScale="62500" lnSpcReduction="20000"/>
          </a:bodyPr>
          <a:lstStyle/>
          <a:p>
            <a:pPr algn="just">
              <a:buNone/>
            </a:pPr>
            <a:r>
              <a:rPr lang="en-US" b="1" dirty="0">
                <a:latin typeface="Comic Sans MS" pitchFamily="66" charset="0"/>
              </a:rPr>
              <a:t>Altostratus</a:t>
            </a:r>
            <a:r>
              <a:rPr lang="en-US" dirty="0">
                <a:latin typeface="Comic Sans MS" pitchFamily="66" charset="0"/>
              </a:rPr>
              <a:t> is a middle altitude </a:t>
            </a:r>
            <a:r>
              <a:rPr lang="en-US" dirty="0">
                <a:latin typeface="Comic Sans MS" pitchFamily="66" charset="0"/>
                <a:hlinkClick r:id="rId2" tooltip="Cloud"/>
              </a:rPr>
              <a:t>cloud</a:t>
            </a:r>
            <a:r>
              <a:rPr lang="en-US" dirty="0">
                <a:latin typeface="Comic Sans MS" pitchFamily="66" charset="0"/>
              </a:rPr>
              <a:t> genus belonging to the </a:t>
            </a:r>
            <a:r>
              <a:rPr lang="en-US" i="1" dirty="0" err="1">
                <a:latin typeface="Comic Sans MS" pitchFamily="66" charset="0"/>
              </a:rPr>
              <a:t>stratiform</a:t>
            </a:r>
            <a:r>
              <a:rPr lang="en-US" dirty="0">
                <a:latin typeface="Comic Sans MS" pitchFamily="66" charset="0"/>
              </a:rPr>
              <a:t> physical category characterized by a generally uniform gray to bluish-green and sheet or layer.</a:t>
            </a:r>
            <a:r>
              <a:rPr lang="en-US" baseline="30000" dirty="0">
                <a:latin typeface="Comic Sans MS" pitchFamily="66" charset="0"/>
                <a:hlinkClick r:id="rId3"/>
              </a:rPr>
              <a:t>[3]</a:t>
            </a:r>
            <a:r>
              <a:rPr lang="en-US" dirty="0">
                <a:latin typeface="Comic Sans MS" pitchFamily="66" charset="0"/>
              </a:rPr>
              <a:t> It is lighter in color than </a:t>
            </a:r>
            <a:r>
              <a:rPr lang="en-US" dirty="0">
                <a:latin typeface="Comic Sans MS" pitchFamily="66" charset="0"/>
                <a:hlinkClick r:id="rId4" tooltip="Nimbostratus cloud"/>
              </a:rPr>
              <a:t>nimbostratus</a:t>
            </a:r>
            <a:r>
              <a:rPr lang="en-US" dirty="0">
                <a:latin typeface="Comic Sans MS" pitchFamily="66" charset="0"/>
              </a:rPr>
              <a:t> and darker than high </a:t>
            </a:r>
            <a:r>
              <a:rPr lang="en-US" dirty="0">
                <a:latin typeface="Comic Sans MS" pitchFamily="66" charset="0"/>
                <a:hlinkClick r:id="rId5" tooltip="Cirrostratus cloud"/>
              </a:rPr>
              <a:t>cirrostratus</a:t>
            </a:r>
            <a:r>
              <a:rPr lang="en-US" dirty="0">
                <a:latin typeface="Comic Sans MS" pitchFamily="66" charset="0"/>
              </a:rPr>
              <a:t>. The sun can be seen through thin altostratus, but thicker layers can be quite opaque.</a:t>
            </a:r>
          </a:p>
          <a:p>
            <a:pPr algn="just">
              <a:buNone/>
            </a:pPr>
            <a:r>
              <a:rPr lang="en-US" dirty="0" smtClean="0">
                <a:latin typeface="Comic Sans MS" pitchFamily="66" charset="0"/>
              </a:rPr>
              <a:t>Altostratus </a:t>
            </a:r>
            <a:r>
              <a:rPr lang="en-US" dirty="0">
                <a:latin typeface="Comic Sans MS" pitchFamily="66" charset="0"/>
              </a:rPr>
              <a:t>is formed by the lifting of a large mostly stable </a:t>
            </a:r>
            <a:r>
              <a:rPr lang="en-US" dirty="0">
                <a:latin typeface="Comic Sans MS" pitchFamily="66" charset="0"/>
                <a:hlinkClick r:id="rId6" tooltip="Air mass"/>
              </a:rPr>
              <a:t>air mass</a:t>
            </a:r>
            <a:r>
              <a:rPr lang="en-US" dirty="0">
                <a:latin typeface="Comic Sans MS" pitchFamily="66" charset="0"/>
              </a:rPr>
              <a:t> that causes invisible water vapor to condense into cloud. It can produce light precipitation, often in the form of </a:t>
            </a:r>
            <a:r>
              <a:rPr lang="en-US" dirty="0" err="1">
                <a:latin typeface="Comic Sans MS" pitchFamily="66" charset="0"/>
                <a:hlinkClick r:id="rId7" tooltip="Virga"/>
              </a:rPr>
              <a:t>virga</a:t>
            </a:r>
            <a:r>
              <a:rPr lang="en-US" dirty="0">
                <a:latin typeface="Comic Sans MS" pitchFamily="66" charset="0"/>
              </a:rPr>
              <a:t>. If the precipitation increases in persistence and intensity, the altostratus cloud may thicken into nimbostratus.</a:t>
            </a:r>
            <a:r>
              <a:rPr lang="en-US" baseline="30000" dirty="0">
                <a:latin typeface="Comic Sans MS" pitchFamily="66" charset="0"/>
                <a:hlinkClick r:id="rId3"/>
              </a:rPr>
              <a:t>[2]</a:t>
            </a:r>
            <a:endParaRPr lang="en-US" dirty="0">
              <a:latin typeface="Comic Sans MS" pitchFamily="66" charset="0"/>
            </a:endParaRPr>
          </a:p>
          <a:p>
            <a:pPr algn="just">
              <a:buNone/>
            </a:pPr>
            <a:r>
              <a:rPr lang="en-US" dirty="0">
                <a:latin typeface="Comic Sans MS" pitchFamily="66" charset="0"/>
              </a:rPr>
              <a:t>Altostratus most often takes the form of a featureless sheet of cloud but can be wavy (</a:t>
            </a:r>
            <a:r>
              <a:rPr lang="en-US" dirty="0" err="1">
                <a:latin typeface="Comic Sans MS" pitchFamily="66" charset="0"/>
              </a:rPr>
              <a:t>undulatus</a:t>
            </a:r>
            <a:r>
              <a:rPr lang="en-US" dirty="0">
                <a:latin typeface="Comic Sans MS" pitchFamily="66" charset="0"/>
              </a:rPr>
              <a:t>) as a result of wind shear through the cloud. It can also be fragmented (</a:t>
            </a:r>
            <a:r>
              <a:rPr lang="en-US" dirty="0" err="1">
                <a:latin typeface="Comic Sans MS" pitchFamily="66" charset="0"/>
              </a:rPr>
              <a:t>fibratus</a:t>
            </a:r>
            <a:r>
              <a:rPr lang="en-US" dirty="0">
                <a:latin typeface="Comic Sans MS" pitchFamily="66" charset="0"/>
              </a:rPr>
              <a:t>) with clear sky visible, which often signals the approach of a weakened or upper level warm front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51</Words>
  <Application>Microsoft Office PowerPoint</Application>
  <PresentationFormat>On-screen Show (4:3)</PresentationFormat>
  <Paragraphs>35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Cloud Identification</vt:lpstr>
      <vt:lpstr>Stratocumulus</vt:lpstr>
      <vt:lpstr>Stratocumulus</vt:lpstr>
      <vt:lpstr>Cirrostratus</vt:lpstr>
      <vt:lpstr>Cirrostratus</vt:lpstr>
      <vt:lpstr>Cumulonimbus</vt:lpstr>
      <vt:lpstr>Cumulonimbus</vt:lpstr>
      <vt:lpstr>Altostratus</vt:lpstr>
      <vt:lpstr>Altostratus</vt:lpstr>
      <vt:lpstr>Cirrus</vt:lpstr>
      <vt:lpstr>Cirrus</vt:lpstr>
      <vt:lpstr>Nimbostratus</vt:lpstr>
      <vt:lpstr>Nimbostratus</vt:lpstr>
      <vt:lpstr>Stratus</vt:lpstr>
      <vt:lpstr>Cumulus</vt:lpstr>
      <vt:lpstr>Cumulus</vt:lpstr>
      <vt:lpstr>Stratus</vt:lpstr>
      <vt:lpstr>Cirrocumulus</vt:lpstr>
      <vt:lpstr>Cirrocumulus</vt:lpstr>
      <vt:lpstr>Altocumulus</vt:lpstr>
      <vt:lpstr>Altocumulus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Identification</dc:title>
  <dc:creator>Heather</dc:creator>
  <cp:lastModifiedBy>Heather</cp:lastModifiedBy>
  <cp:revision>6</cp:revision>
  <dcterms:created xsi:type="dcterms:W3CDTF">2017-03-27T00:48:00Z</dcterms:created>
  <dcterms:modified xsi:type="dcterms:W3CDTF">2017-03-27T01:39:26Z</dcterms:modified>
</cp:coreProperties>
</file>