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Default Extension="png" ContentType="image/png"/>
  <Override PartName="/ppt/diagrams/colors2.xml" ContentType="application/vnd.openxmlformats-officedocument.drawingml.diagramColors+xml"/>
  <Override PartName="/ppt/diagrams/drawing2.xml" ContentType="application/vnd.ms-office.drawingml.diagramDrawing+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drawing1.xml" ContentType="application/vnd.ms-office.drawingml.diagramDrawing+xml"/>
  <Override PartName="/ppt/diagrams/quickStyle2.xml" ContentType="application/vnd.openxmlformats-officedocument.drawingml.diagramStyl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layout1.xml" ContentType="application/vnd.openxmlformats-officedocument.drawingml.diagramLayout+xml"/>
  <Override PartName="/ppt/diagrams/data2.xml" ContentType="application/vnd.openxmlformats-officedocument.drawingml.diagramData+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diagrams/_rels/data1.xml.rels><?xml version="1.0" encoding="UTF-8" standalone="yes"?>
<Relationships xmlns="http://schemas.openxmlformats.org/package/2006/relationships"><Relationship Id="rId1" Type="http://schemas.openxmlformats.org/officeDocument/2006/relationships/image" Target="../media/image1.png"/></Relationships>
</file>

<file path=ppt/diagrams/_rels/data2.xml.rels><?xml version="1.0" encoding="UTF-8" standalone="yes"?>
<Relationships xmlns="http://schemas.openxmlformats.org/package/2006/relationships"><Relationship Id="rId3" Type="http://schemas.openxmlformats.org/officeDocument/2006/relationships/hyperlink" Target="https://en.wikipedia.org/wiki/World_War_II" TargetMode="External"/><Relationship Id="rId2" Type="http://schemas.openxmlformats.org/officeDocument/2006/relationships/hyperlink" Target="https://en.wikipedia.org/wiki/United_States_Navy" TargetMode="External"/><Relationship Id="rId1" Type="http://schemas.openxmlformats.org/officeDocument/2006/relationships/hyperlink" Target="https://en.wikipedia.org/wiki/Geologist" TargetMode="External"/><Relationship Id="rId6" Type="http://schemas.openxmlformats.org/officeDocument/2006/relationships/hyperlink" Target="https://en.wikipedia.org/wiki/American_Geophysical_Union" TargetMode="External"/><Relationship Id="rId5" Type="http://schemas.openxmlformats.org/officeDocument/2006/relationships/hyperlink" Target="https://en.wikipedia.org/wiki/Plate_tectonics" TargetMode="External"/><Relationship Id="rId4" Type="http://schemas.openxmlformats.org/officeDocument/2006/relationships/hyperlink" Target="https://en.wikipedia.org/wiki/Theory" TargetMode="External"/></Relationships>
</file>

<file path=ppt/diagrams/_rels/drawing1.xml.rels><?xml version="1.0" encoding="UTF-8" standalone="yes"?>
<Relationships xmlns="http://schemas.openxmlformats.org/package/2006/relationships"><Relationship Id="rId1" Type="http://schemas.openxmlformats.org/officeDocument/2006/relationships/image" Target="../media/image1.png"/></Relationships>
</file>

<file path=ppt/diagrams/_rels/drawing2.xml.rels><?xml version="1.0" encoding="UTF-8" standalone="yes"?>
<Relationships xmlns="http://schemas.openxmlformats.org/package/2006/relationships"><Relationship Id="rId3" Type="http://schemas.openxmlformats.org/officeDocument/2006/relationships/hyperlink" Target="https://en.wikipedia.org/wiki/World_War_II" TargetMode="External"/><Relationship Id="rId2" Type="http://schemas.openxmlformats.org/officeDocument/2006/relationships/hyperlink" Target="https://en.wikipedia.org/wiki/United_States_Navy" TargetMode="External"/><Relationship Id="rId1" Type="http://schemas.openxmlformats.org/officeDocument/2006/relationships/hyperlink" Target="https://en.wikipedia.org/wiki/Geologist" TargetMode="External"/><Relationship Id="rId6" Type="http://schemas.openxmlformats.org/officeDocument/2006/relationships/hyperlink" Target="https://en.wikipedia.org/wiki/American_Geophysical_Union" TargetMode="External"/><Relationship Id="rId5" Type="http://schemas.openxmlformats.org/officeDocument/2006/relationships/hyperlink" Target="https://en.wikipedia.org/wiki/Plate_tectonics" TargetMode="External"/><Relationship Id="rId4" Type="http://schemas.openxmlformats.org/officeDocument/2006/relationships/hyperlink" Target="https://en.wikipedia.org/wiki/Theory" TargetMode="Externa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A0A0182-143D-48C2-9D36-4FD7E9586D88}" type="doc">
      <dgm:prSet loTypeId="urn:microsoft.com/office/officeart/2005/8/layout/default" loCatId="list" qsTypeId="urn:microsoft.com/office/officeart/2005/8/quickstyle/3d2" qsCatId="3D" csTypeId="urn:microsoft.com/office/officeart/2005/8/colors/accent1_2" csCatId="accent1" phldr="1"/>
      <dgm:spPr/>
      <dgm:t>
        <a:bodyPr/>
        <a:lstStyle/>
        <a:p>
          <a:endParaRPr lang="en-US"/>
        </a:p>
      </dgm:t>
    </dgm:pt>
    <dgm:pt modelId="{C3A57665-FF19-4CD5-A61E-F64C5AB5D466}">
      <dgm:prSet phldrT="[Text]"/>
      <dgm:spPr>
        <a:solidFill>
          <a:schemeClr val="bg2">
            <a:lumMod val="75000"/>
          </a:schemeClr>
        </a:solidFill>
      </dgm:spPr>
      <dgm:t>
        <a:bodyPr/>
        <a:lstStyle/>
        <a:p>
          <a:r>
            <a:rPr lang="en-US" dirty="0" smtClean="0">
              <a:solidFill>
                <a:schemeClr val="tx1"/>
              </a:solidFill>
            </a:rPr>
            <a:t>Harry Hess and  Sea Floor Spreading</a:t>
          </a:r>
          <a:endParaRPr lang="en-US" dirty="0">
            <a:solidFill>
              <a:schemeClr val="tx1"/>
            </a:solidFill>
          </a:endParaRPr>
        </a:p>
      </dgm:t>
    </dgm:pt>
    <dgm:pt modelId="{2F2B23C0-B4CC-41BA-B777-118875E41361}" type="parTrans" cxnId="{C804F818-7EC3-493D-956A-BF0220A2D3D6}">
      <dgm:prSet/>
      <dgm:spPr/>
      <dgm:t>
        <a:bodyPr/>
        <a:lstStyle/>
        <a:p>
          <a:endParaRPr lang="en-US"/>
        </a:p>
      </dgm:t>
    </dgm:pt>
    <dgm:pt modelId="{E18EB19F-6D91-4117-9CF9-73D5683D6E22}" type="sibTrans" cxnId="{C804F818-7EC3-493D-956A-BF0220A2D3D6}">
      <dgm:prSet/>
      <dgm:spPr/>
      <dgm:t>
        <a:bodyPr/>
        <a:lstStyle/>
        <a:p>
          <a:endParaRPr lang="en-US"/>
        </a:p>
      </dgm:t>
    </dgm:pt>
    <dgm:pt modelId="{0C5AE2A8-995E-473E-8B07-A8E81A943CA0}">
      <dgm:prSet phldrT="[Text]" phldr="1"/>
      <dgm:spPr>
        <a:blipFill rotWithShape="0">
          <a:blip xmlns:r="http://schemas.openxmlformats.org/officeDocument/2006/relationships" r:embed="rId1"/>
          <a:stretch>
            <a:fillRect/>
          </a:stretch>
        </a:blipFill>
      </dgm:spPr>
      <dgm:t>
        <a:bodyPr/>
        <a:lstStyle/>
        <a:p>
          <a:endParaRPr lang="en-US" dirty="0"/>
        </a:p>
      </dgm:t>
    </dgm:pt>
    <dgm:pt modelId="{00922975-ED78-423D-9AB5-F3C8838A8488}" type="parTrans" cxnId="{8EA602B3-4C37-4F74-97D1-DEA4DDC8126B}">
      <dgm:prSet/>
      <dgm:spPr/>
      <dgm:t>
        <a:bodyPr/>
        <a:lstStyle/>
        <a:p>
          <a:endParaRPr lang="en-US"/>
        </a:p>
      </dgm:t>
    </dgm:pt>
    <dgm:pt modelId="{394EF502-425B-42CB-93AE-5CF19903FD38}" type="sibTrans" cxnId="{8EA602B3-4C37-4F74-97D1-DEA4DDC8126B}">
      <dgm:prSet/>
      <dgm:spPr/>
      <dgm:t>
        <a:bodyPr/>
        <a:lstStyle/>
        <a:p>
          <a:endParaRPr lang="en-US"/>
        </a:p>
      </dgm:t>
    </dgm:pt>
    <dgm:pt modelId="{1ACB44F2-1E24-4EDA-B13A-E7FECDB66910}">
      <dgm:prSet phldrT="[Text]"/>
      <dgm:spPr>
        <a:solidFill>
          <a:schemeClr val="bg2">
            <a:lumMod val="75000"/>
          </a:schemeClr>
        </a:solidFill>
      </dgm:spPr>
      <dgm:t>
        <a:bodyPr/>
        <a:lstStyle/>
        <a:p>
          <a:r>
            <a:rPr lang="en-US" b="1" dirty="0" smtClean="0">
              <a:solidFill>
                <a:schemeClr val="tx1"/>
              </a:solidFill>
            </a:rPr>
            <a:t>What are mid-ocean ridges?</a:t>
          </a:r>
          <a:endParaRPr lang="en-US" b="1" dirty="0">
            <a:solidFill>
              <a:schemeClr val="tx1"/>
            </a:solidFill>
          </a:endParaRPr>
        </a:p>
      </dgm:t>
    </dgm:pt>
    <dgm:pt modelId="{9ADAA8F1-57BD-4993-B6CB-D5EA29DAA524}" type="parTrans" cxnId="{AF88139B-8A7C-445B-A1AB-C4E425877492}">
      <dgm:prSet/>
      <dgm:spPr/>
      <dgm:t>
        <a:bodyPr/>
        <a:lstStyle/>
        <a:p>
          <a:endParaRPr lang="en-US"/>
        </a:p>
      </dgm:t>
    </dgm:pt>
    <dgm:pt modelId="{3CA1E2B4-1918-4178-9329-AFEC672116DE}" type="sibTrans" cxnId="{AF88139B-8A7C-445B-A1AB-C4E425877492}">
      <dgm:prSet/>
      <dgm:spPr/>
      <dgm:t>
        <a:bodyPr/>
        <a:lstStyle/>
        <a:p>
          <a:endParaRPr lang="en-US"/>
        </a:p>
      </dgm:t>
    </dgm:pt>
    <dgm:pt modelId="{79C418A4-F715-46AA-BF99-9D20811904E8}">
      <dgm:prSet phldrT="[Text]"/>
      <dgm:spPr>
        <a:solidFill>
          <a:schemeClr val="bg2">
            <a:lumMod val="75000"/>
          </a:schemeClr>
        </a:solidFill>
      </dgm:spPr>
      <dgm:t>
        <a:bodyPr/>
        <a:lstStyle/>
        <a:p>
          <a:r>
            <a:rPr lang="en-US" dirty="0" smtClean="0">
              <a:solidFill>
                <a:schemeClr val="tx1"/>
              </a:solidFill>
            </a:rPr>
            <a:t>What evidence did Hess cite to prove his theory?</a:t>
          </a:r>
          <a:endParaRPr lang="en-US" dirty="0">
            <a:solidFill>
              <a:schemeClr val="tx1"/>
            </a:solidFill>
          </a:endParaRPr>
        </a:p>
      </dgm:t>
    </dgm:pt>
    <dgm:pt modelId="{FE584CEE-6F0C-47C5-BB31-C1D948BCA32C}" type="parTrans" cxnId="{5E4E0B79-042E-4690-BCBE-1DA005904E4F}">
      <dgm:prSet/>
      <dgm:spPr/>
      <dgm:t>
        <a:bodyPr/>
        <a:lstStyle/>
        <a:p>
          <a:endParaRPr lang="en-US"/>
        </a:p>
      </dgm:t>
    </dgm:pt>
    <dgm:pt modelId="{67368758-A896-45C2-9586-5E37F8A0E7DF}" type="sibTrans" cxnId="{5E4E0B79-042E-4690-BCBE-1DA005904E4F}">
      <dgm:prSet/>
      <dgm:spPr/>
      <dgm:t>
        <a:bodyPr/>
        <a:lstStyle/>
        <a:p>
          <a:endParaRPr lang="en-US"/>
        </a:p>
      </dgm:t>
    </dgm:pt>
    <dgm:pt modelId="{2D73FDBA-CA56-49B8-8691-B170D41F0890}" type="pres">
      <dgm:prSet presAssocID="{4A0A0182-143D-48C2-9D36-4FD7E9586D88}" presName="diagram" presStyleCnt="0">
        <dgm:presLayoutVars>
          <dgm:dir/>
          <dgm:resizeHandles val="exact"/>
        </dgm:presLayoutVars>
      </dgm:prSet>
      <dgm:spPr/>
      <dgm:t>
        <a:bodyPr/>
        <a:lstStyle/>
        <a:p>
          <a:endParaRPr lang="en-US"/>
        </a:p>
      </dgm:t>
    </dgm:pt>
    <dgm:pt modelId="{55CB7E6D-660D-40A4-982C-F0E67E7B82E5}" type="pres">
      <dgm:prSet presAssocID="{C3A57665-FF19-4CD5-A61E-F64C5AB5D466}" presName="node" presStyleLbl="node1" presStyleIdx="0" presStyleCnt="4">
        <dgm:presLayoutVars>
          <dgm:bulletEnabled val="1"/>
        </dgm:presLayoutVars>
      </dgm:prSet>
      <dgm:spPr/>
      <dgm:t>
        <a:bodyPr/>
        <a:lstStyle/>
        <a:p>
          <a:endParaRPr lang="en-US"/>
        </a:p>
      </dgm:t>
    </dgm:pt>
    <dgm:pt modelId="{5EC2FFED-D9E4-4D62-985E-8DBE0128920D}" type="pres">
      <dgm:prSet presAssocID="{E18EB19F-6D91-4117-9CF9-73D5683D6E22}" presName="sibTrans" presStyleCnt="0"/>
      <dgm:spPr/>
    </dgm:pt>
    <dgm:pt modelId="{92C87EF8-5BC5-432F-BE24-C237D1542091}" type="pres">
      <dgm:prSet presAssocID="{0C5AE2A8-995E-473E-8B07-A8E81A943CA0}" presName="node" presStyleLbl="node1" presStyleIdx="1" presStyleCnt="4" custScaleY="102546">
        <dgm:presLayoutVars>
          <dgm:bulletEnabled val="1"/>
        </dgm:presLayoutVars>
      </dgm:prSet>
      <dgm:spPr/>
      <dgm:t>
        <a:bodyPr/>
        <a:lstStyle/>
        <a:p>
          <a:endParaRPr lang="en-US"/>
        </a:p>
      </dgm:t>
    </dgm:pt>
    <dgm:pt modelId="{B6F16D23-4C78-41F0-93D0-00BF6D3B9076}" type="pres">
      <dgm:prSet presAssocID="{394EF502-425B-42CB-93AE-5CF19903FD38}" presName="sibTrans" presStyleCnt="0"/>
      <dgm:spPr/>
    </dgm:pt>
    <dgm:pt modelId="{C9F7357D-DF73-42E1-BE6F-9485A2CD9931}" type="pres">
      <dgm:prSet presAssocID="{1ACB44F2-1E24-4EDA-B13A-E7FECDB66910}" presName="node" presStyleLbl="node1" presStyleIdx="2" presStyleCnt="4">
        <dgm:presLayoutVars>
          <dgm:bulletEnabled val="1"/>
        </dgm:presLayoutVars>
      </dgm:prSet>
      <dgm:spPr/>
      <dgm:t>
        <a:bodyPr/>
        <a:lstStyle/>
        <a:p>
          <a:endParaRPr lang="en-US"/>
        </a:p>
      </dgm:t>
    </dgm:pt>
    <dgm:pt modelId="{F35365D2-9449-48B0-AED3-052FB4E282E0}" type="pres">
      <dgm:prSet presAssocID="{3CA1E2B4-1918-4178-9329-AFEC672116DE}" presName="sibTrans" presStyleCnt="0"/>
      <dgm:spPr/>
    </dgm:pt>
    <dgm:pt modelId="{C22A470A-061B-45BE-B676-1C57B2F982A8}" type="pres">
      <dgm:prSet presAssocID="{79C418A4-F715-46AA-BF99-9D20811904E8}" presName="node" presStyleLbl="node1" presStyleIdx="3" presStyleCnt="4" custScaleY="99881">
        <dgm:presLayoutVars>
          <dgm:bulletEnabled val="1"/>
        </dgm:presLayoutVars>
      </dgm:prSet>
      <dgm:spPr/>
      <dgm:t>
        <a:bodyPr/>
        <a:lstStyle/>
        <a:p>
          <a:endParaRPr lang="en-US"/>
        </a:p>
      </dgm:t>
    </dgm:pt>
  </dgm:ptLst>
  <dgm:cxnLst>
    <dgm:cxn modelId="{81872F98-7746-4998-8320-FB7A984CE88D}" type="presOf" srcId="{0C5AE2A8-995E-473E-8B07-A8E81A943CA0}" destId="{92C87EF8-5BC5-432F-BE24-C237D1542091}" srcOrd="0" destOrd="0" presId="urn:microsoft.com/office/officeart/2005/8/layout/default"/>
    <dgm:cxn modelId="{B429E6B5-5419-46D7-962B-257883AA44BF}" type="presOf" srcId="{4A0A0182-143D-48C2-9D36-4FD7E9586D88}" destId="{2D73FDBA-CA56-49B8-8691-B170D41F0890}" srcOrd="0" destOrd="0" presId="urn:microsoft.com/office/officeart/2005/8/layout/default"/>
    <dgm:cxn modelId="{D30F961C-A6A0-4D7C-8EC1-CD84BBCAE68C}" type="presOf" srcId="{79C418A4-F715-46AA-BF99-9D20811904E8}" destId="{C22A470A-061B-45BE-B676-1C57B2F982A8}" srcOrd="0" destOrd="0" presId="urn:microsoft.com/office/officeart/2005/8/layout/default"/>
    <dgm:cxn modelId="{5E4E0B79-042E-4690-BCBE-1DA005904E4F}" srcId="{4A0A0182-143D-48C2-9D36-4FD7E9586D88}" destId="{79C418A4-F715-46AA-BF99-9D20811904E8}" srcOrd="3" destOrd="0" parTransId="{FE584CEE-6F0C-47C5-BB31-C1D948BCA32C}" sibTransId="{67368758-A896-45C2-9586-5E37F8A0E7DF}"/>
    <dgm:cxn modelId="{876180AE-06F9-48B4-ABCE-4EE23F8C81EF}" type="presOf" srcId="{C3A57665-FF19-4CD5-A61E-F64C5AB5D466}" destId="{55CB7E6D-660D-40A4-982C-F0E67E7B82E5}" srcOrd="0" destOrd="0" presId="urn:microsoft.com/office/officeart/2005/8/layout/default"/>
    <dgm:cxn modelId="{8EA602B3-4C37-4F74-97D1-DEA4DDC8126B}" srcId="{4A0A0182-143D-48C2-9D36-4FD7E9586D88}" destId="{0C5AE2A8-995E-473E-8B07-A8E81A943CA0}" srcOrd="1" destOrd="0" parTransId="{00922975-ED78-423D-9AB5-F3C8838A8488}" sibTransId="{394EF502-425B-42CB-93AE-5CF19903FD38}"/>
    <dgm:cxn modelId="{C804F818-7EC3-493D-956A-BF0220A2D3D6}" srcId="{4A0A0182-143D-48C2-9D36-4FD7E9586D88}" destId="{C3A57665-FF19-4CD5-A61E-F64C5AB5D466}" srcOrd="0" destOrd="0" parTransId="{2F2B23C0-B4CC-41BA-B777-118875E41361}" sibTransId="{E18EB19F-6D91-4117-9CF9-73D5683D6E22}"/>
    <dgm:cxn modelId="{AF88139B-8A7C-445B-A1AB-C4E425877492}" srcId="{4A0A0182-143D-48C2-9D36-4FD7E9586D88}" destId="{1ACB44F2-1E24-4EDA-B13A-E7FECDB66910}" srcOrd="2" destOrd="0" parTransId="{9ADAA8F1-57BD-4993-B6CB-D5EA29DAA524}" sibTransId="{3CA1E2B4-1918-4178-9329-AFEC672116DE}"/>
    <dgm:cxn modelId="{907145DD-6028-41FE-9EBC-A70218EC3153}" type="presOf" srcId="{1ACB44F2-1E24-4EDA-B13A-E7FECDB66910}" destId="{C9F7357D-DF73-42E1-BE6F-9485A2CD9931}" srcOrd="0" destOrd="0" presId="urn:microsoft.com/office/officeart/2005/8/layout/default"/>
    <dgm:cxn modelId="{0B839F67-37F3-4D3F-8803-4BCF06FF68BC}" type="presParOf" srcId="{2D73FDBA-CA56-49B8-8691-B170D41F0890}" destId="{55CB7E6D-660D-40A4-982C-F0E67E7B82E5}" srcOrd="0" destOrd="0" presId="urn:microsoft.com/office/officeart/2005/8/layout/default"/>
    <dgm:cxn modelId="{AE2762DC-FBB2-4AB7-8BBC-61E3362A1D81}" type="presParOf" srcId="{2D73FDBA-CA56-49B8-8691-B170D41F0890}" destId="{5EC2FFED-D9E4-4D62-985E-8DBE0128920D}" srcOrd="1" destOrd="0" presId="urn:microsoft.com/office/officeart/2005/8/layout/default"/>
    <dgm:cxn modelId="{EEE95197-FBD1-4B43-B309-6CAED9F26D19}" type="presParOf" srcId="{2D73FDBA-CA56-49B8-8691-B170D41F0890}" destId="{92C87EF8-5BC5-432F-BE24-C237D1542091}" srcOrd="2" destOrd="0" presId="urn:microsoft.com/office/officeart/2005/8/layout/default"/>
    <dgm:cxn modelId="{4F149924-06AC-4ABE-AC0B-5FFCFD62A52E}" type="presParOf" srcId="{2D73FDBA-CA56-49B8-8691-B170D41F0890}" destId="{B6F16D23-4C78-41F0-93D0-00BF6D3B9076}" srcOrd="3" destOrd="0" presId="urn:microsoft.com/office/officeart/2005/8/layout/default"/>
    <dgm:cxn modelId="{DE0AED40-EB85-4083-8FD4-C202591CC08D}" type="presParOf" srcId="{2D73FDBA-CA56-49B8-8691-B170D41F0890}" destId="{C9F7357D-DF73-42E1-BE6F-9485A2CD9931}" srcOrd="4" destOrd="0" presId="urn:microsoft.com/office/officeart/2005/8/layout/default"/>
    <dgm:cxn modelId="{EC8D0607-EFE5-4C5F-9BEA-74675B3EF55D}" type="presParOf" srcId="{2D73FDBA-CA56-49B8-8691-B170D41F0890}" destId="{F35365D2-9449-48B0-AED3-052FB4E282E0}" srcOrd="5" destOrd="0" presId="urn:microsoft.com/office/officeart/2005/8/layout/default"/>
    <dgm:cxn modelId="{E9AB6B2D-F7A4-405D-AF7C-2149C821CED0}" type="presParOf" srcId="{2D73FDBA-CA56-49B8-8691-B170D41F0890}" destId="{C22A470A-061B-45BE-B676-1C57B2F982A8}" srcOrd="6" destOrd="0" presId="urn:microsoft.com/office/officeart/2005/8/layout/default"/>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DCD2A88-AC0C-443A-9276-1DDAF6782336}"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5EA4A69B-B010-452A-A3B8-991194BA9F61}">
      <dgm:prSet phldrT="[Text]" custT="1"/>
      <dgm:spPr>
        <a:solidFill>
          <a:schemeClr val="bg2">
            <a:lumMod val="75000"/>
          </a:schemeClr>
        </a:solidFill>
      </dgm:spPr>
      <dgm:t>
        <a:bodyPr/>
        <a:lstStyle/>
        <a:p>
          <a:pPr algn="l"/>
          <a:r>
            <a:rPr lang="en-US" sz="1600" b="1" i="0" dirty="0" smtClean="0">
              <a:solidFill>
                <a:schemeClr val="tx1"/>
              </a:solidFill>
            </a:rPr>
            <a:t>Hess discovered that the oceans were shallower in the middle and identified the presence of Mid Ocean Ridges                     Mid-ocean  ridges are places where  sea-floor spreading takes place                                  </a:t>
          </a:r>
          <a:endParaRPr lang="en-US" sz="1600" b="1" i="0" dirty="0" smtClean="0">
            <a:solidFill>
              <a:schemeClr val="tx1"/>
            </a:solidFill>
          </a:endParaRPr>
        </a:p>
        <a:p>
          <a:pPr algn="ctr"/>
          <a:endParaRPr lang="en-US" sz="1600" dirty="0"/>
        </a:p>
      </dgm:t>
    </dgm:pt>
    <dgm:pt modelId="{D1CF1853-8D0F-4BD6-AAE9-40D3FCA1D79F}" type="parTrans" cxnId="{EB8CEEB8-9ECD-4BA3-905B-64D49AFB8DD2}">
      <dgm:prSet/>
      <dgm:spPr/>
      <dgm:t>
        <a:bodyPr/>
        <a:lstStyle/>
        <a:p>
          <a:endParaRPr lang="en-US"/>
        </a:p>
      </dgm:t>
    </dgm:pt>
    <dgm:pt modelId="{F5DA08F2-6F38-4420-8950-7E6189C28401}" type="sibTrans" cxnId="{EB8CEEB8-9ECD-4BA3-905B-64D49AFB8DD2}">
      <dgm:prSet/>
      <dgm:spPr/>
      <dgm:t>
        <a:bodyPr/>
        <a:lstStyle/>
        <a:p>
          <a:endParaRPr lang="en-US"/>
        </a:p>
      </dgm:t>
    </dgm:pt>
    <dgm:pt modelId="{A7590CD6-2C91-4D18-8140-008EC9655D88}">
      <dgm:prSet phldrT="[Text]" custT="1"/>
      <dgm:spPr>
        <a:solidFill>
          <a:schemeClr val="bg2">
            <a:lumMod val="75000"/>
          </a:schemeClr>
        </a:solidFill>
      </dgm:spPr>
      <dgm:t>
        <a:bodyPr/>
        <a:lstStyle/>
        <a:p>
          <a:pPr algn="l"/>
          <a:r>
            <a:rPr lang="en-US" sz="1600" b="1" i="0" dirty="0" smtClean="0">
              <a:solidFill>
                <a:schemeClr val="tx1"/>
              </a:solidFill>
              <a:hlinkClick xmlns:r="http://schemas.openxmlformats.org/officeDocument/2006/relationships" r:id="rId1" tooltip="Geologist"/>
            </a:rPr>
            <a:t>Geologist</a:t>
          </a:r>
          <a:r>
            <a:rPr lang="en-US" sz="1600" b="1" i="0" dirty="0" smtClean="0">
              <a:solidFill>
                <a:schemeClr val="tx1"/>
              </a:solidFill>
            </a:rPr>
            <a:t> and a </a:t>
          </a:r>
          <a:r>
            <a:rPr lang="en-US" sz="1600" b="1" i="0" dirty="0" smtClean="0">
              <a:solidFill>
                <a:schemeClr val="tx1"/>
              </a:solidFill>
              <a:hlinkClick xmlns:r="http://schemas.openxmlformats.org/officeDocument/2006/relationships" r:id="rId2" tooltip="United States Navy"/>
            </a:rPr>
            <a:t>United States Navy</a:t>
          </a:r>
          <a:r>
            <a:rPr lang="en-US" sz="1600" b="1" i="0" dirty="0" smtClean="0">
              <a:solidFill>
                <a:schemeClr val="tx1"/>
              </a:solidFill>
            </a:rPr>
            <a:t> officer in </a:t>
          </a:r>
          <a:r>
            <a:rPr lang="en-US" sz="1600" b="1" i="0" dirty="0" smtClean="0">
              <a:solidFill>
                <a:schemeClr val="tx1"/>
              </a:solidFill>
              <a:hlinkClick xmlns:r="http://schemas.openxmlformats.org/officeDocument/2006/relationships" r:id="rId3" tooltip="World War II"/>
            </a:rPr>
            <a:t>World War II</a:t>
          </a:r>
          <a:endParaRPr lang="en-US" sz="1600" b="1" i="0" dirty="0" smtClean="0">
            <a:solidFill>
              <a:schemeClr val="tx1"/>
            </a:solidFill>
          </a:endParaRPr>
        </a:p>
        <a:p>
          <a:pPr algn="l"/>
          <a:r>
            <a:rPr lang="en-US" sz="1600" b="1" i="0" dirty="0" smtClean="0">
              <a:solidFill>
                <a:schemeClr val="tx1"/>
              </a:solidFill>
            </a:rPr>
            <a:t>One of the "founding fathers" of the unifying </a:t>
          </a:r>
          <a:r>
            <a:rPr lang="en-US" sz="1600" b="1" i="0" dirty="0" smtClean="0">
              <a:solidFill>
                <a:schemeClr val="tx1"/>
              </a:solidFill>
              <a:hlinkClick xmlns:r="http://schemas.openxmlformats.org/officeDocument/2006/relationships" r:id="rId4" tooltip="Theory"/>
            </a:rPr>
            <a:t>theory</a:t>
          </a:r>
          <a:r>
            <a:rPr lang="en-US" sz="1600" b="1" i="0" dirty="0" smtClean="0">
              <a:solidFill>
                <a:schemeClr val="tx1"/>
              </a:solidFill>
            </a:rPr>
            <a:t> of </a:t>
          </a:r>
          <a:r>
            <a:rPr lang="en-US" sz="1600" b="1" i="0" dirty="0" smtClean="0">
              <a:solidFill>
                <a:schemeClr val="tx1"/>
              </a:solidFill>
              <a:hlinkClick xmlns:r="http://schemas.openxmlformats.org/officeDocument/2006/relationships" r:id="rId5" tooltip="Plate tectonics"/>
            </a:rPr>
            <a:t>plate tectonics</a:t>
          </a:r>
          <a:r>
            <a:rPr lang="en-US" sz="1600" b="1" i="0" dirty="0" smtClean="0">
              <a:solidFill>
                <a:schemeClr val="tx1"/>
              </a:solidFill>
            </a:rPr>
            <a:t> </a:t>
          </a:r>
        </a:p>
        <a:p>
          <a:pPr algn="l"/>
          <a:r>
            <a:rPr lang="en-US" sz="1600" b="1" i="0" dirty="0" smtClean="0">
              <a:solidFill>
                <a:schemeClr val="tx1"/>
              </a:solidFill>
            </a:rPr>
            <a:t>Taught at Rutgers and Princeton Universities                              The </a:t>
          </a:r>
          <a:r>
            <a:rPr lang="en-US" sz="1600" b="1" i="0" dirty="0" smtClean="0">
              <a:solidFill>
                <a:schemeClr val="tx1"/>
              </a:solidFill>
              <a:hlinkClick xmlns:r="http://schemas.openxmlformats.org/officeDocument/2006/relationships" r:id="rId6" tooltip="American Geophysical Union"/>
            </a:rPr>
            <a:t>American Geophysical Union</a:t>
          </a:r>
          <a:r>
            <a:rPr lang="en-US" sz="1600" b="1" i="0" dirty="0" smtClean="0">
              <a:solidFill>
                <a:schemeClr val="tx1"/>
              </a:solidFill>
            </a:rPr>
            <a:t> created the Harry H. Hess medal in his memory</a:t>
          </a:r>
          <a:endParaRPr lang="en-US" sz="1600" b="1" dirty="0">
            <a:solidFill>
              <a:schemeClr val="tx1"/>
            </a:solidFill>
          </a:endParaRPr>
        </a:p>
      </dgm:t>
    </dgm:pt>
    <dgm:pt modelId="{C67E47EF-2E21-4B8E-8A51-6B52BC11CFDA}" type="parTrans" cxnId="{9EBBB3E7-21BD-49B4-B526-BB6657AF0E09}">
      <dgm:prSet/>
      <dgm:spPr/>
      <dgm:t>
        <a:bodyPr/>
        <a:lstStyle/>
        <a:p>
          <a:endParaRPr lang="en-US"/>
        </a:p>
      </dgm:t>
    </dgm:pt>
    <dgm:pt modelId="{5A432326-9460-4D74-A356-323519074B8D}" type="sibTrans" cxnId="{9EBBB3E7-21BD-49B4-B526-BB6657AF0E09}">
      <dgm:prSet/>
      <dgm:spPr/>
      <dgm:t>
        <a:bodyPr/>
        <a:lstStyle/>
        <a:p>
          <a:endParaRPr lang="en-US"/>
        </a:p>
      </dgm:t>
    </dgm:pt>
    <dgm:pt modelId="{66C7D022-4250-42CF-B85B-5F1AFD1A07CB}">
      <dgm:prSet phldrT="[Text]"/>
      <dgm:spPr>
        <a:solidFill>
          <a:schemeClr val="bg2">
            <a:lumMod val="75000"/>
          </a:schemeClr>
        </a:solidFill>
      </dgm:spPr>
      <dgm:t>
        <a:bodyPr/>
        <a:lstStyle/>
        <a:p>
          <a:pPr algn="l"/>
          <a:r>
            <a:rPr lang="en-US" b="1" i="0" dirty="0" smtClean="0">
              <a:solidFill>
                <a:schemeClr val="tx1"/>
              </a:solidFill>
            </a:rPr>
            <a:t>When material from the mantle rises up through mid ocean ridges and cools, it preserves a record of the polarity of the Earth’s magnetic field.                                                  Hess had the idea that oceans grew from their centers with molten material (basalt) oozing up from the Earth’s mantle along the mid ocean ridges.       This created new seafloor which then spread away from the ridge in both directions. </a:t>
          </a:r>
        </a:p>
        <a:p>
          <a:pPr algn="l"/>
          <a:r>
            <a:rPr lang="en-US" b="1" i="0" dirty="0" smtClean="0">
              <a:solidFill>
                <a:schemeClr val="tx1"/>
              </a:solidFill>
            </a:rPr>
            <a:t>Hess believed that ocean trenches were the locations where ocean floor was destroyed and recycled.        </a:t>
          </a:r>
          <a:endParaRPr lang="en-US" b="1" dirty="0">
            <a:solidFill>
              <a:schemeClr val="tx1"/>
            </a:solidFill>
          </a:endParaRPr>
        </a:p>
      </dgm:t>
    </dgm:pt>
    <dgm:pt modelId="{2977C8E5-B814-4A64-A61A-D2377ABD9A9B}" type="parTrans" cxnId="{5D211410-D302-432E-822F-306B435ED46A}">
      <dgm:prSet/>
      <dgm:spPr/>
      <dgm:t>
        <a:bodyPr/>
        <a:lstStyle/>
        <a:p>
          <a:endParaRPr lang="en-US"/>
        </a:p>
      </dgm:t>
    </dgm:pt>
    <dgm:pt modelId="{8E264DFF-197E-4DDA-9684-9E71D0894A20}" type="sibTrans" cxnId="{5D211410-D302-432E-822F-306B435ED46A}">
      <dgm:prSet/>
      <dgm:spPr/>
      <dgm:t>
        <a:bodyPr/>
        <a:lstStyle/>
        <a:p>
          <a:endParaRPr lang="en-US"/>
        </a:p>
      </dgm:t>
    </dgm:pt>
    <dgm:pt modelId="{5F8D2082-4891-40B1-817A-0F710208A482}">
      <dgm:prSet phldrT="[Text]" custT="1"/>
      <dgm:spPr>
        <a:solidFill>
          <a:schemeClr val="bg2">
            <a:lumMod val="75000"/>
          </a:schemeClr>
        </a:solidFill>
      </dgm:spPr>
      <dgm:t>
        <a:bodyPr/>
        <a:lstStyle/>
        <a:p>
          <a:pPr algn="l"/>
          <a:r>
            <a:rPr lang="en-US" sz="1600" b="1" dirty="0" smtClean="0">
              <a:solidFill>
                <a:schemeClr val="tx1"/>
              </a:solidFill>
            </a:rPr>
            <a:t>Mid-ocean ridges are places where sea-floor spreading takes place                                     They are volcanoes (mountains) under the oceans and seas</a:t>
          </a:r>
          <a:endParaRPr lang="en-US" sz="1100" dirty="0"/>
        </a:p>
      </dgm:t>
    </dgm:pt>
    <dgm:pt modelId="{41DD3FC1-3D51-4400-A039-44ED1DADF373}" type="parTrans" cxnId="{EC2B47BD-C527-4735-B1F8-0C88B6D8BE24}">
      <dgm:prSet/>
      <dgm:spPr/>
      <dgm:t>
        <a:bodyPr/>
        <a:lstStyle/>
        <a:p>
          <a:endParaRPr lang="en-US"/>
        </a:p>
      </dgm:t>
    </dgm:pt>
    <dgm:pt modelId="{6B74570A-0008-4D7E-BF0B-805AA5793E26}" type="sibTrans" cxnId="{EC2B47BD-C527-4735-B1F8-0C88B6D8BE24}">
      <dgm:prSet/>
      <dgm:spPr/>
      <dgm:t>
        <a:bodyPr/>
        <a:lstStyle/>
        <a:p>
          <a:endParaRPr lang="en-US"/>
        </a:p>
      </dgm:t>
    </dgm:pt>
    <dgm:pt modelId="{A21E8C58-ACEF-478E-B8CE-6AFB6726C5D5}" type="pres">
      <dgm:prSet presAssocID="{ADCD2A88-AC0C-443A-9276-1DDAF6782336}" presName="diagram" presStyleCnt="0">
        <dgm:presLayoutVars>
          <dgm:dir/>
          <dgm:resizeHandles val="exact"/>
        </dgm:presLayoutVars>
      </dgm:prSet>
      <dgm:spPr/>
      <dgm:t>
        <a:bodyPr/>
        <a:lstStyle/>
        <a:p>
          <a:endParaRPr lang="en-US"/>
        </a:p>
      </dgm:t>
    </dgm:pt>
    <dgm:pt modelId="{BEBEEB93-76DF-4718-A496-4E912CD1A4BA}" type="pres">
      <dgm:prSet presAssocID="{5EA4A69B-B010-452A-A3B8-991194BA9F61}" presName="node" presStyleLbl="node1" presStyleIdx="0" presStyleCnt="4">
        <dgm:presLayoutVars>
          <dgm:bulletEnabled val="1"/>
        </dgm:presLayoutVars>
      </dgm:prSet>
      <dgm:spPr/>
      <dgm:t>
        <a:bodyPr/>
        <a:lstStyle/>
        <a:p>
          <a:endParaRPr lang="en-US"/>
        </a:p>
      </dgm:t>
    </dgm:pt>
    <dgm:pt modelId="{54C21741-645B-4C5D-9C17-A72C847478A5}" type="pres">
      <dgm:prSet presAssocID="{F5DA08F2-6F38-4420-8950-7E6189C28401}" presName="sibTrans" presStyleCnt="0"/>
      <dgm:spPr/>
    </dgm:pt>
    <dgm:pt modelId="{6A0EC4CA-EE59-426B-A97A-7CAADA8179A2}" type="pres">
      <dgm:prSet presAssocID="{A7590CD6-2C91-4D18-8140-008EC9655D88}" presName="node" presStyleLbl="node1" presStyleIdx="1" presStyleCnt="4">
        <dgm:presLayoutVars>
          <dgm:bulletEnabled val="1"/>
        </dgm:presLayoutVars>
      </dgm:prSet>
      <dgm:spPr/>
      <dgm:t>
        <a:bodyPr/>
        <a:lstStyle/>
        <a:p>
          <a:endParaRPr lang="en-US"/>
        </a:p>
      </dgm:t>
    </dgm:pt>
    <dgm:pt modelId="{624A15F7-3564-4171-A26F-BC6471F686C7}" type="pres">
      <dgm:prSet presAssocID="{5A432326-9460-4D74-A356-323519074B8D}" presName="sibTrans" presStyleCnt="0"/>
      <dgm:spPr/>
    </dgm:pt>
    <dgm:pt modelId="{219E82C6-1B47-49F1-B3AE-997388CB0C4A}" type="pres">
      <dgm:prSet presAssocID="{5F8D2082-4891-40B1-817A-0F710208A482}" presName="node" presStyleLbl="node1" presStyleIdx="2" presStyleCnt="4">
        <dgm:presLayoutVars>
          <dgm:bulletEnabled val="1"/>
        </dgm:presLayoutVars>
      </dgm:prSet>
      <dgm:spPr/>
      <dgm:t>
        <a:bodyPr/>
        <a:lstStyle/>
        <a:p>
          <a:endParaRPr lang="en-US"/>
        </a:p>
      </dgm:t>
    </dgm:pt>
    <dgm:pt modelId="{784C36A3-7A36-4C85-BE3E-FCCA260F581D}" type="pres">
      <dgm:prSet presAssocID="{6B74570A-0008-4D7E-BF0B-805AA5793E26}" presName="sibTrans" presStyleCnt="0"/>
      <dgm:spPr/>
    </dgm:pt>
    <dgm:pt modelId="{E7FA703B-8B5D-461E-9668-DFAAB717C643}" type="pres">
      <dgm:prSet presAssocID="{66C7D022-4250-42CF-B85B-5F1AFD1A07CB}" presName="node" presStyleLbl="node1" presStyleIdx="3" presStyleCnt="4">
        <dgm:presLayoutVars>
          <dgm:bulletEnabled val="1"/>
        </dgm:presLayoutVars>
      </dgm:prSet>
      <dgm:spPr/>
      <dgm:t>
        <a:bodyPr/>
        <a:lstStyle/>
        <a:p>
          <a:endParaRPr lang="en-US"/>
        </a:p>
      </dgm:t>
    </dgm:pt>
  </dgm:ptLst>
  <dgm:cxnLst>
    <dgm:cxn modelId="{9EBBB3E7-21BD-49B4-B526-BB6657AF0E09}" srcId="{ADCD2A88-AC0C-443A-9276-1DDAF6782336}" destId="{A7590CD6-2C91-4D18-8140-008EC9655D88}" srcOrd="1" destOrd="0" parTransId="{C67E47EF-2E21-4B8E-8A51-6B52BC11CFDA}" sibTransId="{5A432326-9460-4D74-A356-323519074B8D}"/>
    <dgm:cxn modelId="{158DB4B5-4070-4384-AA38-A74F26BC08B8}" type="presOf" srcId="{5F8D2082-4891-40B1-817A-0F710208A482}" destId="{219E82C6-1B47-49F1-B3AE-997388CB0C4A}" srcOrd="0" destOrd="0" presId="urn:microsoft.com/office/officeart/2005/8/layout/default"/>
    <dgm:cxn modelId="{EC2B47BD-C527-4735-B1F8-0C88B6D8BE24}" srcId="{ADCD2A88-AC0C-443A-9276-1DDAF6782336}" destId="{5F8D2082-4891-40B1-817A-0F710208A482}" srcOrd="2" destOrd="0" parTransId="{41DD3FC1-3D51-4400-A039-44ED1DADF373}" sibTransId="{6B74570A-0008-4D7E-BF0B-805AA5793E26}"/>
    <dgm:cxn modelId="{5D211410-D302-432E-822F-306B435ED46A}" srcId="{ADCD2A88-AC0C-443A-9276-1DDAF6782336}" destId="{66C7D022-4250-42CF-B85B-5F1AFD1A07CB}" srcOrd="3" destOrd="0" parTransId="{2977C8E5-B814-4A64-A61A-D2377ABD9A9B}" sibTransId="{8E264DFF-197E-4DDA-9684-9E71D0894A20}"/>
    <dgm:cxn modelId="{5CF3EB27-CDEA-4DAA-B24D-78988EC0C747}" type="presOf" srcId="{A7590CD6-2C91-4D18-8140-008EC9655D88}" destId="{6A0EC4CA-EE59-426B-A97A-7CAADA8179A2}" srcOrd="0" destOrd="0" presId="urn:microsoft.com/office/officeart/2005/8/layout/default"/>
    <dgm:cxn modelId="{B2D003B2-7E1B-4244-B58B-E91BE585858B}" type="presOf" srcId="{66C7D022-4250-42CF-B85B-5F1AFD1A07CB}" destId="{E7FA703B-8B5D-461E-9668-DFAAB717C643}" srcOrd="0" destOrd="0" presId="urn:microsoft.com/office/officeart/2005/8/layout/default"/>
    <dgm:cxn modelId="{11383E3A-F7D8-4458-86E2-7E518C67AA82}" type="presOf" srcId="{5EA4A69B-B010-452A-A3B8-991194BA9F61}" destId="{BEBEEB93-76DF-4718-A496-4E912CD1A4BA}" srcOrd="0" destOrd="0" presId="urn:microsoft.com/office/officeart/2005/8/layout/default"/>
    <dgm:cxn modelId="{EB8CEEB8-9ECD-4BA3-905B-64D49AFB8DD2}" srcId="{ADCD2A88-AC0C-443A-9276-1DDAF6782336}" destId="{5EA4A69B-B010-452A-A3B8-991194BA9F61}" srcOrd="0" destOrd="0" parTransId="{D1CF1853-8D0F-4BD6-AAE9-40D3FCA1D79F}" sibTransId="{F5DA08F2-6F38-4420-8950-7E6189C28401}"/>
    <dgm:cxn modelId="{A5B5879C-3EB5-44F9-8F4D-F8DA2F3E19AF}" type="presOf" srcId="{ADCD2A88-AC0C-443A-9276-1DDAF6782336}" destId="{A21E8C58-ACEF-478E-B8CE-6AFB6726C5D5}" srcOrd="0" destOrd="0" presId="urn:microsoft.com/office/officeart/2005/8/layout/default"/>
    <dgm:cxn modelId="{98E35D02-7A20-441D-A2D4-737FBEC43BD6}" type="presParOf" srcId="{A21E8C58-ACEF-478E-B8CE-6AFB6726C5D5}" destId="{BEBEEB93-76DF-4718-A496-4E912CD1A4BA}" srcOrd="0" destOrd="0" presId="urn:microsoft.com/office/officeart/2005/8/layout/default"/>
    <dgm:cxn modelId="{786DDB8F-5105-4097-9E15-2E73E8068980}" type="presParOf" srcId="{A21E8C58-ACEF-478E-B8CE-6AFB6726C5D5}" destId="{54C21741-645B-4C5D-9C17-A72C847478A5}" srcOrd="1" destOrd="0" presId="urn:microsoft.com/office/officeart/2005/8/layout/default"/>
    <dgm:cxn modelId="{4D2FCA72-CE84-4246-8C0B-1D03F53EF66E}" type="presParOf" srcId="{A21E8C58-ACEF-478E-B8CE-6AFB6726C5D5}" destId="{6A0EC4CA-EE59-426B-A97A-7CAADA8179A2}" srcOrd="2" destOrd="0" presId="urn:microsoft.com/office/officeart/2005/8/layout/default"/>
    <dgm:cxn modelId="{28360BAD-AA9E-47C1-A07E-B0F7519F0C12}" type="presParOf" srcId="{A21E8C58-ACEF-478E-B8CE-6AFB6726C5D5}" destId="{624A15F7-3564-4171-A26F-BC6471F686C7}" srcOrd="3" destOrd="0" presId="urn:microsoft.com/office/officeart/2005/8/layout/default"/>
    <dgm:cxn modelId="{70B8FDD9-97A4-43F8-8487-1DADE802D9B0}" type="presParOf" srcId="{A21E8C58-ACEF-478E-B8CE-6AFB6726C5D5}" destId="{219E82C6-1B47-49F1-B3AE-997388CB0C4A}" srcOrd="4" destOrd="0" presId="urn:microsoft.com/office/officeart/2005/8/layout/default"/>
    <dgm:cxn modelId="{B17FC6FB-C6B6-4485-96D5-DEDC02355EFD}" type="presParOf" srcId="{A21E8C58-ACEF-478E-B8CE-6AFB6726C5D5}" destId="{784C36A3-7A36-4C85-BE3E-FCCA260F581D}" srcOrd="5" destOrd="0" presId="urn:microsoft.com/office/officeart/2005/8/layout/default"/>
    <dgm:cxn modelId="{3BDA5857-404F-4E66-B5FF-9E23EC160C8D}" type="presParOf" srcId="{A21E8C58-ACEF-478E-B8CE-6AFB6726C5D5}" destId="{E7FA703B-8B5D-461E-9668-DFAAB717C643}" srcOrd="6" destOrd="0" presId="urn:microsoft.com/office/officeart/2005/8/layout/default"/>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55CB7E6D-660D-40A4-982C-F0E67E7B82E5}">
      <dsp:nvSpPr>
        <dsp:cNvPr id="0" name=""/>
        <dsp:cNvSpPr/>
      </dsp:nvSpPr>
      <dsp:spPr>
        <a:xfrm>
          <a:off x="995" y="410644"/>
          <a:ext cx="3881623" cy="2328974"/>
        </a:xfrm>
        <a:prstGeom prst="rect">
          <a:avLst/>
        </a:prstGeom>
        <a:solidFill>
          <a:schemeClr val="bg2">
            <a:lumMod val="7500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48590" tIns="148590" rIns="148590" bIns="148590" numCol="1" spcCol="1270" anchor="ctr" anchorCtr="0">
          <a:noAutofit/>
        </a:bodyPr>
        <a:lstStyle/>
        <a:p>
          <a:pPr lvl="0" algn="ctr" defTabSz="1733550">
            <a:lnSpc>
              <a:spcPct val="90000"/>
            </a:lnSpc>
            <a:spcBef>
              <a:spcPct val="0"/>
            </a:spcBef>
            <a:spcAft>
              <a:spcPct val="35000"/>
            </a:spcAft>
          </a:pPr>
          <a:r>
            <a:rPr lang="en-US" sz="3900" kern="1200" dirty="0" smtClean="0">
              <a:solidFill>
                <a:schemeClr val="tx1"/>
              </a:solidFill>
            </a:rPr>
            <a:t>Harry Hess and  Sea Floor Spreading</a:t>
          </a:r>
          <a:endParaRPr lang="en-US" sz="3900" kern="1200" dirty="0">
            <a:solidFill>
              <a:schemeClr val="tx1"/>
            </a:solidFill>
          </a:endParaRPr>
        </a:p>
      </dsp:txBody>
      <dsp:txXfrm>
        <a:off x="995" y="410644"/>
        <a:ext cx="3881623" cy="2328974"/>
      </dsp:txXfrm>
    </dsp:sp>
    <dsp:sp modelId="{92C87EF8-5BC5-432F-BE24-C237D1542091}">
      <dsp:nvSpPr>
        <dsp:cNvPr id="0" name=""/>
        <dsp:cNvSpPr/>
      </dsp:nvSpPr>
      <dsp:spPr>
        <a:xfrm>
          <a:off x="4270781" y="380996"/>
          <a:ext cx="3881623" cy="2388269"/>
        </a:xfrm>
        <a:prstGeom prst="rect">
          <a:avLst/>
        </a:prstGeom>
        <a:blipFill rotWithShape="0">
          <a:blip xmlns:r="http://schemas.openxmlformats.org/officeDocument/2006/relationships" r:embed="rId1"/>
          <a:stretch>
            <a:fillRect/>
          </a:stretch>
        </a:blip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48590" tIns="148590" rIns="148590" bIns="148590" numCol="1" spcCol="1270" anchor="ctr" anchorCtr="0">
          <a:noAutofit/>
        </a:bodyPr>
        <a:lstStyle/>
        <a:p>
          <a:pPr lvl="0" algn="ctr" defTabSz="1733550">
            <a:lnSpc>
              <a:spcPct val="90000"/>
            </a:lnSpc>
            <a:spcBef>
              <a:spcPct val="0"/>
            </a:spcBef>
            <a:spcAft>
              <a:spcPct val="35000"/>
            </a:spcAft>
          </a:pPr>
          <a:endParaRPr lang="en-US" sz="3900" kern="1200" dirty="0"/>
        </a:p>
      </dsp:txBody>
      <dsp:txXfrm>
        <a:off x="4270781" y="380996"/>
        <a:ext cx="3881623" cy="2388269"/>
      </dsp:txXfrm>
    </dsp:sp>
    <dsp:sp modelId="{C9F7357D-DF73-42E1-BE6F-9485A2CD9931}">
      <dsp:nvSpPr>
        <dsp:cNvPr id="0" name=""/>
        <dsp:cNvSpPr/>
      </dsp:nvSpPr>
      <dsp:spPr>
        <a:xfrm>
          <a:off x="995" y="3157429"/>
          <a:ext cx="3881623" cy="2328974"/>
        </a:xfrm>
        <a:prstGeom prst="rect">
          <a:avLst/>
        </a:prstGeom>
        <a:solidFill>
          <a:schemeClr val="bg2">
            <a:lumMod val="7500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48590" tIns="148590" rIns="148590" bIns="148590" numCol="1" spcCol="1270" anchor="ctr" anchorCtr="0">
          <a:noAutofit/>
        </a:bodyPr>
        <a:lstStyle/>
        <a:p>
          <a:pPr lvl="0" algn="ctr" defTabSz="1733550">
            <a:lnSpc>
              <a:spcPct val="90000"/>
            </a:lnSpc>
            <a:spcBef>
              <a:spcPct val="0"/>
            </a:spcBef>
            <a:spcAft>
              <a:spcPct val="35000"/>
            </a:spcAft>
          </a:pPr>
          <a:r>
            <a:rPr lang="en-US" sz="3900" b="1" kern="1200" dirty="0" smtClean="0">
              <a:solidFill>
                <a:schemeClr val="tx1"/>
              </a:solidFill>
            </a:rPr>
            <a:t>What are mid-ocean ridges?</a:t>
          </a:r>
          <a:endParaRPr lang="en-US" sz="3900" b="1" kern="1200" dirty="0">
            <a:solidFill>
              <a:schemeClr val="tx1"/>
            </a:solidFill>
          </a:endParaRPr>
        </a:p>
      </dsp:txBody>
      <dsp:txXfrm>
        <a:off x="995" y="3157429"/>
        <a:ext cx="3881623" cy="2328974"/>
      </dsp:txXfrm>
    </dsp:sp>
    <dsp:sp modelId="{C22A470A-061B-45BE-B676-1C57B2F982A8}">
      <dsp:nvSpPr>
        <dsp:cNvPr id="0" name=""/>
        <dsp:cNvSpPr/>
      </dsp:nvSpPr>
      <dsp:spPr>
        <a:xfrm>
          <a:off x="4270781" y="3158814"/>
          <a:ext cx="3881623" cy="2326202"/>
        </a:xfrm>
        <a:prstGeom prst="rect">
          <a:avLst/>
        </a:prstGeom>
        <a:solidFill>
          <a:schemeClr val="bg2">
            <a:lumMod val="75000"/>
          </a:schemeClr>
        </a:soli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48590" tIns="148590" rIns="148590" bIns="148590" numCol="1" spcCol="1270" anchor="ctr" anchorCtr="0">
          <a:noAutofit/>
        </a:bodyPr>
        <a:lstStyle/>
        <a:p>
          <a:pPr lvl="0" algn="ctr" defTabSz="1733550">
            <a:lnSpc>
              <a:spcPct val="90000"/>
            </a:lnSpc>
            <a:spcBef>
              <a:spcPct val="0"/>
            </a:spcBef>
            <a:spcAft>
              <a:spcPct val="35000"/>
            </a:spcAft>
          </a:pPr>
          <a:r>
            <a:rPr lang="en-US" sz="3900" kern="1200" dirty="0" smtClean="0">
              <a:solidFill>
                <a:schemeClr val="tx1"/>
              </a:solidFill>
            </a:rPr>
            <a:t>What evidence did Hess cite to prove his theory?</a:t>
          </a:r>
          <a:endParaRPr lang="en-US" sz="3900" kern="1200" dirty="0">
            <a:solidFill>
              <a:schemeClr val="tx1"/>
            </a:solidFill>
          </a:endParaRPr>
        </a:p>
      </dsp:txBody>
      <dsp:txXfrm>
        <a:off x="4270781" y="3158814"/>
        <a:ext cx="3881623" cy="2326202"/>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BEBEEB93-76DF-4718-A496-4E912CD1A4BA}">
      <dsp:nvSpPr>
        <dsp:cNvPr id="0" name=""/>
        <dsp:cNvSpPr/>
      </dsp:nvSpPr>
      <dsp:spPr>
        <a:xfrm>
          <a:off x="1023" y="378004"/>
          <a:ext cx="3990454" cy="2394272"/>
        </a:xfrm>
        <a:prstGeom prst="rect">
          <a:avLst/>
        </a:prstGeom>
        <a:solidFill>
          <a:schemeClr val="bg2">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en-US" sz="1600" b="1" i="0" kern="1200" dirty="0" smtClean="0">
              <a:solidFill>
                <a:schemeClr val="tx1"/>
              </a:solidFill>
            </a:rPr>
            <a:t>Hess discovered that the oceans were shallower in the middle and identified the presence of Mid Ocean Ridges                     Mid-ocean  ridges are places where  sea-floor spreading takes place                                  </a:t>
          </a:r>
          <a:endParaRPr lang="en-US" sz="1600" b="1" i="0" kern="1200" dirty="0" smtClean="0">
            <a:solidFill>
              <a:schemeClr val="tx1"/>
            </a:solidFill>
          </a:endParaRPr>
        </a:p>
        <a:p>
          <a:pPr lvl="0" algn="ctr" defTabSz="711200">
            <a:lnSpc>
              <a:spcPct val="90000"/>
            </a:lnSpc>
            <a:spcBef>
              <a:spcPct val="0"/>
            </a:spcBef>
            <a:spcAft>
              <a:spcPct val="35000"/>
            </a:spcAft>
          </a:pPr>
          <a:endParaRPr lang="en-US" sz="1600" kern="1200" dirty="0"/>
        </a:p>
      </dsp:txBody>
      <dsp:txXfrm>
        <a:off x="1023" y="378004"/>
        <a:ext cx="3990454" cy="2394272"/>
      </dsp:txXfrm>
    </dsp:sp>
    <dsp:sp modelId="{6A0EC4CA-EE59-426B-A97A-7CAADA8179A2}">
      <dsp:nvSpPr>
        <dsp:cNvPr id="0" name=""/>
        <dsp:cNvSpPr/>
      </dsp:nvSpPr>
      <dsp:spPr>
        <a:xfrm>
          <a:off x="4390522" y="378004"/>
          <a:ext cx="3990454" cy="2394272"/>
        </a:xfrm>
        <a:prstGeom prst="rect">
          <a:avLst/>
        </a:prstGeom>
        <a:solidFill>
          <a:schemeClr val="bg2">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en-US" sz="1600" b="1" i="0" kern="1200" dirty="0" smtClean="0">
              <a:solidFill>
                <a:schemeClr val="tx1"/>
              </a:solidFill>
              <a:hlinkClick xmlns:r="http://schemas.openxmlformats.org/officeDocument/2006/relationships" r:id="rId1" tooltip="Geologist"/>
            </a:rPr>
            <a:t>Geologist</a:t>
          </a:r>
          <a:r>
            <a:rPr lang="en-US" sz="1600" b="1" i="0" kern="1200" dirty="0" smtClean="0">
              <a:solidFill>
                <a:schemeClr val="tx1"/>
              </a:solidFill>
            </a:rPr>
            <a:t> and a </a:t>
          </a:r>
          <a:r>
            <a:rPr lang="en-US" sz="1600" b="1" i="0" kern="1200" dirty="0" smtClean="0">
              <a:solidFill>
                <a:schemeClr val="tx1"/>
              </a:solidFill>
              <a:hlinkClick xmlns:r="http://schemas.openxmlformats.org/officeDocument/2006/relationships" r:id="rId2" tooltip="United States Navy"/>
            </a:rPr>
            <a:t>United States Navy</a:t>
          </a:r>
          <a:r>
            <a:rPr lang="en-US" sz="1600" b="1" i="0" kern="1200" dirty="0" smtClean="0">
              <a:solidFill>
                <a:schemeClr val="tx1"/>
              </a:solidFill>
            </a:rPr>
            <a:t> officer in </a:t>
          </a:r>
          <a:r>
            <a:rPr lang="en-US" sz="1600" b="1" i="0" kern="1200" dirty="0" smtClean="0">
              <a:solidFill>
                <a:schemeClr val="tx1"/>
              </a:solidFill>
              <a:hlinkClick xmlns:r="http://schemas.openxmlformats.org/officeDocument/2006/relationships" r:id="rId3" tooltip="World War II"/>
            </a:rPr>
            <a:t>World War II</a:t>
          </a:r>
          <a:endParaRPr lang="en-US" sz="1600" b="1" i="0" kern="1200" dirty="0" smtClean="0">
            <a:solidFill>
              <a:schemeClr val="tx1"/>
            </a:solidFill>
          </a:endParaRPr>
        </a:p>
        <a:p>
          <a:pPr lvl="0" algn="l" defTabSz="711200">
            <a:lnSpc>
              <a:spcPct val="90000"/>
            </a:lnSpc>
            <a:spcBef>
              <a:spcPct val="0"/>
            </a:spcBef>
            <a:spcAft>
              <a:spcPct val="35000"/>
            </a:spcAft>
          </a:pPr>
          <a:r>
            <a:rPr lang="en-US" sz="1600" b="1" i="0" kern="1200" dirty="0" smtClean="0">
              <a:solidFill>
                <a:schemeClr val="tx1"/>
              </a:solidFill>
            </a:rPr>
            <a:t>One of the "founding fathers" of the unifying </a:t>
          </a:r>
          <a:r>
            <a:rPr lang="en-US" sz="1600" b="1" i="0" kern="1200" dirty="0" smtClean="0">
              <a:solidFill>
                <a:schemeClr val="tx1"/>
              </a:solidFill>
              <a:hlinkClick xmlns:r="http://schemas.openxmlformats.org/officeDocument/2006/relationships" r:id="rId4" tooltip="Theory"/>
            </a:rPr>
            <a:t>theory</a:t>
          </a:r>
          <a:r>
            <a:rPr lang="en-US" sz="1600" b="1" i="0" kern="1200" dirty="0" smtClean="0">
              <a:solidFill>
                <a:schemeClr val="tx1"/>
              </a:solidFill>
            </a:rPr>
            <a:t> of </a:t>
          </a:r>
          <a:r>
            <a:rPr lang="en-US" sz="1600" b="1" i="0" kern="1200" dirty="0" smtClean="0">
              <a:solidFill>
                <a:schemeClr val="tx1"/>
              </a:solidFill>
              <a:hlinkClick xmlns:r="http://schemas.openxmlformats.org/officeDocument/2006/relationships" r:id="rId5" tooltip="Plate tectonics"/>
            </a:rPr>
            <a:t>plate tectonics</a:t>
          </a:r>
          <a:r>
            <a:rPr lang="en-US" sz="1600" b="1" i="0" kern="1200" dirty="0" smtClean="0">
              <a:solidFill>
                <a:schemeClr val="tx1"/>
              </a:solidFill>
            </a:rPr>
            <a:t> </a:t>
          </a:r>
        </a:p>
        <a:p>
          <a:pPr lvl="0" algn="l" defTabSz="711200">
            <a:lnSpc>
              <a:spcPct val="90000"/>
            </a:lnSpc>
            <a:spcBef>
              <a:spcPct val="0"/>
            </a:spcBef>
            <a:spcAft>
              <a:spcPct val="35000"/>
            </a:spcAft>
          </a:pPr>
          <a:r>
            <a:rPr lang="en-US" sz="1600" b="1" i="0" kern="1200" dirty="0" smtClean="0">
              <a:solidFill>
                <a:schemeClr val="tx1"/>
              </a:solidFill>
            </a:rPr>
            <a:t>Taught at Rutgers and Princeton Universities                              The </a:t>
          </a:r>
          <a:r>
            <a:rPr lang="en-US" sz="1600" b="1" i="0" kern="1200" dirty="0" smtClean="0">
              <a:solidFill>
                <a:schemeClr val="tx1"/>
              </a:solidFill>
              <a:hlinkClick xmlns:r="http://schemas.openxmlformats.org/officeDocument/2006/relationships" r:id="rId6" tooltip="American Geophysical Union"/>
            </a:rPr>
            <a:t>American Geophysical Union</a:t>
          </a:r>
          <a:r>
            <a:rPr lang="en-US" sz="1600" b="1" i="0" kern="1200" dirty="0" smtClean="0">
              <a:solidFill>
                <a:schemeClr val="tx1"/>
              </a:solidFill>
            </a:rPr>
            <a:t> created the Harry H. Hess medal in his memory</a:t>
          </a:r>
          <a:endParaRPr lang="en-US" sz="1600" b="1" kern="1200" dirty="0">
            <a:solidFill>
              <a:schemeClr val="tx1"/>
            </a:solidFill>
          </a:endParaRPr>
        </a:p>
      </dsp:txBody>
      <dsp:txXfrm>
        <a:off x="4390522" y="378004"/>
        <a:ext cx="3990454" cy="2394272"/>
      </dsp:txXfrm>
    </dsp:sp>
    <dsp:sp modelId="{219E82C6-1B47-49F1-B3AE-997388CB0C4A}">
      <dsp:nvSpPr>
        <dsp:cNvPr id="0" name=""/>
        <dsp:cNvSpPr/>
      </dsp:nvSpPr>
      <dsp:spPr>
        <a:xfrm>
          <a:off x="1023" y="3171322"/>
          <a:ext cx="3990454" cy="2394272"/>
        </a:xfrm>
        <a:prstGeom prst="rect">
          <a:avLst/>
        </a:prstGeom>
        <a:solidFill>
          <a:schemeClr val="bg2">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en-US" sz="1600" b="1" kern="1200" dirty="0" smtClean="0">
              <a:solidFill>
                <a:schemeClr val="tx1"/>
              </a:solidFill>
            </a:rPr>
            <a:t>Mid-ocean ridges are places where sea-floor spreading takes place                                     They are volcanoes (mountains) under the oceans and seas</a:t>
          </a:r>
          <a:endParaRPr lang="en-US" sz="1100" kern="1200" dirty="0"/>
        </a:p>
      </dsp:txBody>
      <dsp:txXfrm>
        <a:off x="1023" y="3171322"/>
        <a:ext cx="3990454" cy="2394272"/>
      </dsp:txXfrm>
    </dsp:sp>
    <dsp:sp modelId="{E7FA703B-8B5D-461E-9668-DFAAB717C643}">
      <dsp:nvSpPr>
        <dsp:cNvPr id="0" name=""/>
        <dsp:cNvSpPr/>
      </dsp:nvSpPr>
      <dsp:spPr>
        <a:xfrm>
          <a:off x="4390522" y="3171322"/>
          <a:ext cx="3990454" cy="2394272"/>
        </a:xfrm>
        <a:prstGeom prst="rect">
          <a:avLst/>
        </a:prstGeom>
        <a:solidFill>
          <a:schemeClr val="bg2">
            <a:lumMod val="75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l" defTabSz="622300">
            <a:lnSpc>
              <a:spcPct val="90000"/>
            </a:lnSpc>
            <a:spcBef>
              <a:spcPct val="0"/>
            </a:spcBef>
            <a:spcAft>
              <a:spcPct val="35000"/>
            </a:spcAft>
          </a:pPr>
          <a:r>
            <a:rPr lang="en-US" sz="1400" b="1" i="0" kern="1200" dirty="0" smtClean="0">
              <a:solidFill>
                <a:schemeClr val="tx1"/>
              </a:solidFill>
            </a:rPr>
            <a:t>When material from the mantle rises up through mid ocean ridges and cools, it preserves a record of the polarity of the Earth’s magnetic field.                                                  Hess had the idea that oceans grew from their centers with molten material (basalt) oozing up from the Earth’s mantle along the mid ocean ridges.       This created new seafloor which then spread away from the ridge in both directions. </a:t>
          </a:r>
        </a:p>
        <a:p>
          <a:pPr lvl="0" algn="l" defTabSz="622300">
            <a:lnSpc>
              <a:spcPct val="90000"/>
            </a:lnSpc>
            <a:spcBef>
              <a:spcPct val="0"/>
            </a:spcBef>
            <a:spcAft>
              <a:spcPct val="35000"/>
            </a:spcAft>
          </a:pPr>
          <a:r>
            <a:rPr lang="en-US" sz="1400" b="1" i="0" kern="1200" dirty="0" smtClean="0">
              <a:solidFill>
                <a:schemeClr val="tx1"/>
              </a:solidFill>
            </a:rPr>
            <a:t>Hess believed that ocean trenches were the locations where ocean floor was destroyed and recycled.        </a:t>
          </a:r>
          <a:endParaRPr lang="en-US" sz="1400" b="1" kern="1200" dirty="0">
            <a:solidFill>
              <a:schemeClr val="tx1"/>
            </a:solidFill>
          </a:endParaRPr>
        </a:p>
      </dsp:txBody>
      <dsp:txXfrm>
        <a:off x="4390522" y="3171322"/>
        <a:ext cx="3990454" cy="2394272"/>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6DD7926-0B6A-4F60-9B41-04B9C6F27849}" type="datetimeFigureOut">
              <a:rPr lang="en-US" smtClean="0"/>
              <a:pPr/>
              <a:t>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10D531-447F-4DCF-8AB3-070E371238EC}"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6DD7926-0B6A-4F60-9B41-04B9C6F27849}" type="datetimeFigureOut">
              <a:rPr lang="en-US" smtClean="0"/>
              <a:pPr/>
              <a:t>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10D531-447F-4DCF-8AB3-070E371238E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6DD7926-0B6A-4F60-9B41-04B9C6F27849}" type="datetimeFigureOut">
              <a:rPr lang="en-US" smtClean="0"/>
              <a:pPr/>
              <a:t>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10D531-447F-4DCF-8AB3-070E371238E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6DD7926-0B6A-4F60-9B41-04B9C6F27849}" type="datetimeFigureOut">
              <a:rPr lang="en-US" smtClean="0"/>
              <a:pPr/>
              <a:t>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10D531-447F-4DCF-8AB3-070E371238E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6DD7926-0B6A-4F60-9B41-04B9C6F27849}" type="datetimeFigureOut">
              <a:rPr lang="en-US" smtClean="0"/>
              <a:pPr/>
              <a:t>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A10D531-447F-4DCF-8AB3-070E371238EC}"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6DD7926-0B6A-4F60-9B41-04B9C6F27849}" type="datetimeFigureOut">
              <a:rPr lang="en-US" smtClean="0"/>
              <a:pPr/>
              <a:t>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10D531-447F-4DCF-8AB3-070E371238EC}"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6DD7926-0B6A-4F60-9B41-04B9C6F27849}" type="datetimeFigureOut">
              <a:rPr lang="en-US" smtClean="0"/>
              <a:pPr/>
              <a:t>1/9/2017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A10D531-447F-4DCF-8AB3-070E371238EC}"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6DD7926-0B6A-4F60-9B41-04B9C6F27849}" type="datetimeFigureOut">
              <a:rPr lang="en-US" smtClean="0"/>
              <a:pPr/>
              <a:t>1/9/2017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A10D531-447F-4DCF-8AB3-070E371238E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6DD7926-0B6A-4F60-9B41-04B9C6F27849}" type="datetimeFigureOut">
              <a:rPr lang="en-US" smtClean="0"/>
              <a:pPr/>
              <a:t>1/9/2017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A10D531-447F-4DCF-8AB3-070E371238E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DD7926-0B6A-4F60-9B41-04B9C6F27849}" type="datetimeFigureOut">
              <a:rPr lang="en-US" smtClean="0"/>
              <a:pPr/>
              <a:t>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10D531-447F-4DCF-8AB3-070E371238EC}"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6DD7926-0B6A-4F60-9B41-04B9C6F27849}" type="datetimeFigureOut">
              <a:rPr lang="en-US" smtClean="0"/>
              <a:pPr/>
              <a:t>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A10D531-447F-4DCF-8AB3-070E371238EC}"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DD7926-0B6A-4F60-9B41-04B9C6F27849}" type="datetimeFigureOut">
              <a:rPr lang="en-US" smtClean="0"/>
              <a:pPr/>
              <a:t>1/9/2017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A10D531-447F-4DCF-8AB3-070E371238E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graphicFrame>
        <p:nvGraphicFramePr>
          <p:cNvPr id="4" name="Diagram 3"/>
          <p:cNvGraphicFramePr/>
          <p:nvPr/>
        </p:nvGraphicFramePr>
        <p:xfrm>
          <a:off x="457200" y="457200"/>
          <a:ext cx="8153400" cy="5867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endParaRPr lang="en-US"/>
          </a:p>
        </p:txBody>
      </p:sp>
      <p:sp>
        <p:nvSpPr>
          <p:cNvPr id="6" name="Subtitle 5"/>
          <p:cNvSpPr>
            <a:spLocks noGrp="1"/>
          </p:cNvSpPr>
          <p:nvPr>
            <p:ph type="subTitle" idx="1"/>
          </p:nvPr>
        </p:nvSpPr>
        <p:spPr/>
        <p:txBody>
          <a:bodyPr/>
          <a:lstStyle/>
          <a:p>
            <a:endParaRPr lang="en-US"/>
          </a:p>
        </p:txBody>
      </p:sp>
      <p:graphicFrame>
        <p:nvGraphicFramePr>
          <p:cNvPr id="4" name="Content Placeholder 3"/>
          <p:cNvGraphicFramePr>
            <a:graphicFrameLocks noGrp="1"/>
          </p:cNvGraphicFramePr>
          <p:nvPr>
            <p:ph idx="4294967295"/>
          </p:nvPr>
        </p:nvGraphicFramePr>
        <p:xfrm>
          <a:off x="381000" y="381000"/>
          <a:ext cx="8382000" cy="5943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TotalTime>
  <Words>143</Words>
  <Application>Microsoft Office PowerPoint</Application>
  <PresentationFormat>On-screen Show (4:3)</PresentationFormat>
  <Paragraphs>10</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Slide 1</vt:lpstr>
      <vt:lpstr>Slide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Heather</dc:creator>
  <cp:lastModifiedBy>Heather</cp:lastModifiedBy>
  <cp:revision>7</cp:revision>
  <dcterms:created xsi:type="dcterms:W3CDTF">2017-01-05T23:47:55Z</dcterms:created>
  <dcterms:modified xsi:type="dcterms:W3CDTF">2017-01-09T09:41:44Z</dcterms:modified>
</cp:coreProperties>
</file>